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sldIdLst>
    <p:sldId id="256" r:id="rId2"/>
    <p:sldId id="257" r:id="rId3"/>
    <p:sldId id="258" r:id="rId4"/>
    <p:sldId id="259" r:id="rId5"/>
    <p:sldId id="260" r:id="rId6"/>
    <p:sldId id="264" r:id="rId7"/>
    <p:sldId id="265" r:id="rId8"/>
    <p:sldId id="267" r:id="rId9"/>
    <p:sldId id="266" r:id="rId10"/>
  </p:sldIdLst>
  <p:sldSz cx="9144000" cy="6858000" type="screen4x3"/>
  <p:notesSz cx="6858000" cy="9144000"/>
  <p:embeddedFontLst>
    <p:embeddedFont>
      <p:font typeface="Calibri" panose="020F0502020204030204" pitchFamily="34" charset="0"/>
      <p:regular r:id="rId11"/>
      <p:bold r:id="rId12"/>
      <p:italic r:id="rId13"/>
      <p:boldItalic r:id="rId14"/>
    </p:embeddedFont>
    <p:embeddedFont>
      <p:font typeface="Calibri Light" panose="020F0302020204030204" pitchFamily="34" charset="0"/>
      <p:regular r:id="rId15"/>
      <p:italic r:id="rId16"/>
    </p:embeddedFont>
    <p:embeddedFont>
      <p:font typeface="Comic Sans MS" panose="030F0702030302020204" pitchFamily="66" charset="0"/>
      <p:regular r:id="rId17"/>
      <p:bold r:id="rId18"/>
      <p:italic r:id="rId19"/>
      <p:boldItalic r:id="rId20"/>
    </p:embeddedFont>
    <p:embeddedFont>
      <p:font typeface="Cooper Black" panose="0208090404030B020404" pitchFamily="18" charset="0"/>
      <p:regular r:id="rId2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CCFC"/>
    <a:srgbClr val="5315F1"/>
    <a:srgbClr val="C6A4D0"/>
    <a:srgbClr val="8D53A0"/>
    <a:srgbClr val="8779B7"/>
    <a:srgbClr val="B6AED4"/>
    <a:srgbClr val="36174D"/>
    <a:srgbClr val="BA0201"/>
    <a:srgbClr val="810F09"/>
    <a:srgbClr val="58090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0" d="100"/>
          <a:sy n="110" d="100"/>
        </p:scale>
        <p:origin x="154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84F4162D-2124-435F-AC21-B2F64BA044C0}" type="datetimeFigureOut">
              <a:rPr lang="es-ES" smtClean="0"/>
              <a:t>03/02/2019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B53A007-60FB-421E-98D1-8D4B81E75135}" type="slidenum">
              <a:rPr lang="es-ES" smtClean="0"/>
              <a:t>‹Nº›</a:t>
            </a:fld>
            <a:endParaRPr lang="es-ES"/>
          </a:p>
        </p:txBody>
      </p:sp>
    </p:spTree>
    <p:extLst>
      <p:ext uri="{BB962C8B-B14F-4D97-AF65-F5344CB8AC3E}">
        <p14:creationId xmlns:p14="http://schemas.microsoft.com/office/powerpoint/2010/main" val="1366503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4F4162D-2124-435F-AC21-B2F64BA044C0}" type="datetimeFigureOut">
              <a:rPr lang="es-ES" smtClean="0"/>
              <a:t>03/02/2019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B53A007-60FB-421E-98D1-8D4B81E75135}" type="slidenum">
              <a:rPr lang="es-ES" smtClean="0"/>
              <a:t>‹Nº›</a:t>
            </a:fld>
            <a:endParaRPr lang="es-ES"/>
          </a:p>
        </p:txBody>
      </p:sp>
    </p:spTree>
    <p:extLst>
      <p:ext uri="{BB962C8B-B14F-4D97-AF65-F5344CB8AC3E}">
        <p14:creationId xmlns:p14="http://schemas.microsoft.com/office/powerpoint/2010/main" val="1724855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4F4162D-2124-435F-AC21-B2F64BA044C0}" type="datetimeFigureOut">
              <a:rPr lang="es-ES" smtClean="0"/>
              <a:t>03/02/2019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B53A007-60FB-421E-98D1-8D4B81E75135}" type="slidenum">
              <a:rPr lang="es-ES" smtClean="0"/>
              <a:t>‹Nº›</a:t>
            </a:fld>
            <a:endParaRPr lang="es-ES"/>
          </a:p>
        </p:txBody>
      </p:sp>
    </p:spTree>
    <p:extLst>
      <p:ext uri="{BB962C8B-B14F-4D97-AF65-F5344CB8AC3E}">
        <p14:creationId xmlns:p14="http://schemas.microsoft.com/office/powerpoint/2010/main" val="1393674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4F4162D-2124-435F-AC21-B2F64BA044C0}" type="datetimeFigureOut">
              <a:rPr lang="es-ES" smtClean="0"/>
              <a:t>03/02/2019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B53A007-60FB-421E-98D1-8D4B81E75135}" type="slidenum">
              <a:rPr lang="es-ES" smtClean="0"/>
              <a:t>‹Nº›</a:t>
            </a:fld>
            <a:endParaRPr lang="es-ES"/>
          </a:p>
        </p:txBody>
      </p:sp>
    </p:spTree>
    <p:extLst>
      <p:ext uri="{BB962C8B-B14F-4D97-AF65-F5344CB8AC3E}">
        <p14:creationId xmlns:p14="http://schemas.microsoft.com/office/powerpoint/2010/main" val="4124114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84F4162D-2124-435F-AC21-B2F64BA044C0}" type="datetimeFigureOut">
              <a:rPr lang="es-ES" smtClean="0"/>
              <a:t>03/02/2019</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B53A007-60FB-421E-98D1-8D4B81E75135}" type="slidenum">
              <a:rPr lang="es-ES" smtClean="0"/>
              <a:t>‹Nº›</a:t>
            </a:fld>
            <a:endParaRPr lang="es-ES"/>
          </a:p>
        </p:txBody>
      </p:sp>
    </p:spTree>
    <p:extLst>
      <p:ext uri="{BB962C8B-B14F-4D97-AF65-F5344CB8AC3E}">
        <p14:creationId xmlns:p14="http://schemas.microsoft.com/office/powerpoint/2010/main" val="57365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84F4162D-2124-435F-AC21-B2F64BA044C0}" type="datetimeFigureOut">
              <a:rPr lang="es-ES" smtClean="0"/>
              <a:t>03/02/2019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3B53A007-60FB-421E-98D1-8D4B81E75135}" type="slidenum">
              <a:rPr lang="es-ES" smtClean="0"/>
              <a:t>‹Nº›</a:t>
            </a:fld>
            <a:endParaRPr lang="es-ES"/>
          </a:p>
        </p:txBody>
      </p:sp>
    </p:spTree>
    <p:extLst>
      <p:ext uri="{BB962C8B-B14F-4D97-AF65-F5344CB8AC3E}">
        <p14:creationId xmlns:p14="http://schemas.microsoft.com/office/powerpoint/2010/main" val="1860487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84F4162D-2124-435F-AC21-B2F64BA044C0}" type="datetimeFigureOut">
              <a:rPr lang="es-ES" smtClean="0"/>
              <a:t>03/02/2019</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3B53A007-60FB-421E-98D1-8D4B81E75135}" type="slidenum">
              <a:rPr lang="es-ES" smtClean="0"/>
              <a:t>‹Nº›</a:t>
            </a:fld>
            <a:endParaRPr lang="es-ES"/>
          </a:p>
        </p:txBody>
      </p:sp>
    </p:spTree>
    <p:extLst>
      <p:ext uri="{BB962C8B-B14F-4D97-AF65-F5344CB8AC3E}">
        <p14:creationId xmlns:p14="http://schemas.microsoft.com/office/powerpoint/2010/main" val="2801033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84F4162D-2124-435F-AC21-B2F64BA044C0}" type="datetimeFigureOut">
              <a:rPr lang="es-ES" smtClean="0"/>
              <a:t>03/02/2019</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3B53A007-60FB-421E-98D1-8D4B81E75135}" type="slidenum">
              <a:rPr lang="es-ES" smtClean="0"/>
              <a:t>‹Nº›</a:t>
            </a:fld>
            <a:endParaRPr lang="es-ES"/>
          </a:p>
        </p:txBody>
      </p:sp>
    </p:spTree>
    <p:extLst>
      <p:ext uri="{BB962C8B-B14F-4D97-AF65-F5344CB8AC3E}">
        <p14:creationId xmlns:p14="http://schemas.microsoft.com/office/powerpoint/2010/main" val="640968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F4162D-2124-435F-AC21-B2F64BA044C0}" type="datetimeFigureOut">
              <a:rPr lang="es-ES" smtClean="0"/>
              <a:t>03/02/2019</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3B53A007-60FB-421E-98D1-8D4B81E75135}" type="slidenum">
              <a:rPr lang="es-ES" smtClean="0"/>
              <a:t>‹Nº›</a:t>
            </a:fld>
            <a:endParaRPr lang="es-ES"/>
          </a:p>
        </p:txBody>
      </p:sp>
    </p:spTree>
    <p:extLst>
      <p:ext uri="{BB962C8B-B14F-4D97-AF65-F5344CB8AC3E}">
        <p14:creationId xmlns:p14="http://schemas.microsoft.com/office/powerpoint/2010/main" val="2210752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84F4162D-2124-435F-AC21-B2F64BA044C0}" type="datetimeFigureOut">
              <a:rPr lang="es-ES" smtClean="0"/>
              <a:t>03/02/2019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3B53A007-60FB-421E-98D1-8D4B81E75135}" type="slidenum">
              <a:rPr lang="es-ES" smtClean="0"/>
              <a:t>‹Nº›</a:t>
            </a:fld>
            <a:endParaRPr lang="es-ES"/>
          </a:p>
        </p:txBody>
      </p:sp>
    </p:spTree>
    <p:extLst>
      <p:ext uri="{BB962C8B-B14F-4D97-AF65-F5344CB8AC3E}">
        <p14:creationId xmlns:p14="http://schemas.microsoft.com/office/powerpoint/2010/main" val="3918598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84F4162D-2124-435F-AC21-B2F64BA044C0}" type="datetimeFigureOut">
              <a:rPr lang="es-ES" smtClean="0"/>
              <a:t>03/02/2019</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3B53A007-60FB-421E-98D1-8D4B81E75135}" type="slidenum">
              <a:rPr lang="es-ES" smtClean="0"/>
              <a:t>‹Nº›</a:t>
            </a:fld>
            <a:endParaRPr lang="es-ES"/>
          </a:p>
        </p:txBody>
      </p:sp>
    </p:spTree>
    <p:extLst>
      <p:ext uri="{BB962C8B-B14F-4D97-AF65-F5344CB8AC3E}">
        <p14:creationId xmlns:p14="http://schemas.microsoft.com/office/powerpoint/2010/main" val="4121796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F4162D-2124-435F-AC21-B2F64BA044C0}" type="datetimeFigureOut">
              <a:rPr lang="es-ES" smtClean="0"/>
              <a:t>03/02/2019</a:t>
            </a:fld>
            <a:endParaRPr lang="es-E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53A007-60FB-421E-98D1-8D4B81E75135}" type="slidenum">
              <a:rPr lang="es-ES" smtClean="0"/>
              <a:t>‹Nº›</a:t>
            </a:fld>
            <a:endParaRPr lang="es-ES"/>
          </a:p>
        </p:txBody>
      </p:sp>
    </p:spTree>
    <p:extLst>
      <p:ext uri="{BB962C8B-B14F-4D97-AF65-F5344CB8AC3E}">
        <p14:creationId xmlns:p14="http://schemas.microsoft.com/office/powerpoint/2010/main" val="10000310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0.jp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jpg"/></Relationships>
</file>

<file path=ppt/slides/_rels/slide6.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image" Target="../media/image20.jpg"/><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0EDE9B3-2665-448E-8011-296353D3DFB7}"/>
              </a:ext>
            </a:extLst>
          </p:cNvPr>
          <p:cNvSpPr txBox="1"/>
          <p:nvPr/>
        </p:nvSpPr>
        <p:spPr>
          <a:xfrm>
            <a:off x="4563290" y="235131"/>
            <a:ext cx="4380411" cy="2384018"/>
          </a:xfrm>
          <a:prstGeom prst="rect">
            <a:avLst/>
          </a:prstGeom>
          <a:noFill/>
        </p:spPr>
        <p:txBody>
          <a:bodyPr wrap="square" rtlCol="0">
            <a:prstTxWarp prst="textDeflateInflateDeflate">
              <a:avLst/>
            </a:prstTxWarp>
            <a:spAutoFit/>
            <a:scene3d>
              <a:camera prst="orthographicFront"/>
              <a:lightRig rig="sunrise" dir="t"/>
            </a:scene3d>
            <a:sp3d extrusionH="57150">
              <a:bevelT w="38100" h="38100"/>
            </a:sp3d>
          </a:bodyPr>
          <a:lstStyle/>
          <a:p>
            <a:pPr algn="ctr"/>
            <a:r>
              <a:rPr lang="es-E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glow rad="63500">
                    <a:schemeClr val="accent2">
                      <a:satMod val="175000"/>
                      <a:alpha val="40000"/>
                    </a:schemeClr>
                  </a:glow>
                </a:effectLst>
              </a:rPr>
              <a:t>EL PUEBLO DE DIOS</a:t>
            </a:r>
            <a:br>
              <a:rPr lang="es-E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glow rad="63500">
                    <a:schemeClr val="accent2">
                      <a:satMod val="175000"/>
                      <a:alpha val="40000"/>
                    </a:schemeClr>
                  </a:glow>
                </a:effectLst>
              </a:rPr>
            </a:br>
            <a:r>
              <a:rPr lang="es-E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glow rad="63500">
                    <a:schemeClr val="accent2">
                      <a:satMod val="175000"/>
                      <a:alpha val="40000"/>
                    </a:schemeClr>
                  </a:glow>
                </a:effectLst>
              </a:rPr>
              <a:t>ES SELLADO</a:t>
            </a:r>
          </a:p>
        </p:txBody>
      </p:sp>
      <p:sp>
        <p:nvSpPr>
          <p:cNvPr id="5" name="CuadroTexto 4">
            <a:extLst>
              <a:ext uri="{FF2B5EF4-FFF2-40B4-BE49-F238E27FC236}">
                <a16:creationId xmlns:a16="http://schemas.microsoft.com/office/drawing/2014/main" id="{B8883819-576B-42A2-A979-53B411A1A0E2}"/>
              </a:ext>
            </a:extLst>
          </p:cNvPr>
          <p:cNvSpPr txBox="1"/>
          <p:nvPr/>
        </p:nvSpPr>
        <p:spPr>
          <a:xfrm>
            <a:off x="99091" y="6331131"/>
            <a:ext cx="3769366" cy="369332"/>
          </a:xfrm>
          <a:prstGeom prst="rect">
            <a:avLst/>
          </a:prstGeom>
          <a:noFill/>
        </p:spPr>
        <p:txBody>
          <a:bodyPr wrap="none" rtlCol="0">
            <a:spAutoFit/>
          </a:bodyPr>
          <a:lstStyle/>
          <a:p>
            <a:r>
              <a:rPr lang="es-ES" b="1" dirty="0">
                <a:solidFill>
                  <a:srgbClr val="D7B463"/>
                </a:solidFill>
              </a:rPr>
              <a:t>Lección 6 para el 9 de febrero de 2019</a:t>
            </a:r>
          </a:p>
        </p:txBody>
      </p:sp>
    </p:spTree>
    <p:extLst>
      <p:ext uri="{BB962C8B-B14F-4D97-AF65-F5344CB8AC3E}">
        <p14:creationId xmlns:p14="http://schemas.microsoft.com/office/powerpoint/2010/main" val="3319153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4000">
              <a:schemeClr val="accent4">
                <a:lumMod val="60000"/>
                <a:lumOff val="40000"/>
              </a:schemeClr>
            </a:gs>
            <a:gs pos="87000">
              <a:schemeClr val="accent4">
                <a:lumMod val="20000"/>
                <a:lumOff val="80000"/>
              </a:schemeClr>
            </a:gs>
          </a:gsLst>
          <a:lin ang="5400000" scaled="0"/>
        </a:grad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8257E4BD-8545-43A3-A0F9-0829C84E6728}"/>
              </a:ext>
            </a:extLst>
          </p:cNvPr>
          <p:cNvSpPr txBox="1"/>
          <p:nvPr/>
        </p:nvSpPr>
        <p:spPr>
          <a:xfrm>
            <a:off x="4204132" y="3951965"/>
            <a:ext cx="4939868" cy="2400657"/>
          </a:xfrm>
          <a:prstGeom prst="rect">
            <a:avLst/>
          </a:prstGeom>
        </p:spPr>
        <p:txBody>
          <a:bodyPr vert="horz" lIns="91440" tIns="45720" rIns="91440" bIns="45720" rtlCol="0" anchor="b">
            <a:spAutoFit/>
          </a:bodyPr>
          <a:lstStyle/>
          <a:p>
            <a:pPr defTabSz="914400">
              <a:lnSpc>
                <a:spcPct val="90000"/>
              </a:lnSpc>
              <a:spcBef>
                <a:spcPts val="1200"/>
              </a:spcBef>
              <a:spcAft>
                <a:spcPts val="600"/>
              </a:spcAft>
            </a:pPr>
            <a:r>
              <a:rPr lang="es-ES" sz="2000" b="1" dirty="0">
                <a:solidFill>
                  <a:srgbClr val="2523B3"/>
                </a:solidFill>
                <a:ea typeface="+mj-ea"/>
                <a:cs typeface="+mj-cs"/>
              </a:rPr>
              <a:t>Los 4 vientos. </a:t>
            </a:r>
            <a:r>
              <a:rPr lang="es-ES" sz="2000" b="1" dirty="0">
                <a:ea typeface="+mj-ea"/>
                <a:cs typeface="+mj-cs"/>
              </a:rPr>
              <a:t>Apocalipsis 7:1-3.</a:t>
            </a:r>
          </a:p>
          <a:p>
            <a:pPr defTabSz="914400">
              <a:lnSpc>
                <a:spcPct val="90000"/>
              </a:lnSpc>
              <a:spcBef>
                <a:spcPts val="1200"/>
              </a:spcBef>
              <a:spcAft>
                <a:spcPts val="600"/>
              </a:spcAft>
            </a:pPr>
            <a:r>
              <a:rPr lang="es-ES" sz="2000" b="1" dirty="0">
                <a:solidFill>
                  <a:srgbClr val="8D00EB"/>
                </a:solidFill>
                <a:ea typeface="+mj-ea"/>
                <a:cs typeface="+mj-cs"/>
              </a:rPr>
              <a:t>Los 144.000 sellados. </a:t>
            </a:r>
            <a:r>
              <a:rPr lang="es-ES" sz="2000" b="1" dirty="0">
                <a:ea typeface="+mj-ea"/>
                <a:cs typeface="+mj-cs"/>
              </a:rPr>
              <a:t>Apocalipsis 7:4-8.</a:t>
            </a:r>
          </a:p>
          <a:p>
            <a:pPr defTabSz="914400">
              <a:lnSpc>
                <a:spcPct val="90000"/>
              </a:lnSpc>
              <a:spcBef>
                <a:spcPts val="1200"/>
              </a:spcBef>
              <a:spcAft>
                <a:spcPts val="600"/>
              </a:spcAft>
            </a:pPr>
            <a:r>
              <a:rPr lang="es-ES" sz="2000" b="1" dirty="0">
                <a:solidFill>
                  <a:srgbClr val="E8008F"/>
                </a:solidFill>
                <a:ea typeface="+mj-ea"/>
                <a:cs typeface="+mj-cs"/>
              </a:rPr>
              <a:t>La gran multitud. </a:t>
            </a:r>
            <a:r>
              <a:rPr lang="es-ES" sz="2000" b="1" dirty="0">
                <a:ea typeface="+mj-ea"/>
                <a:cs typeface="+mj-cs"/>
              </a:rPr>
              <a:t>Apocalipsis 7:9-17.</a:t>
            </a:r>
          </a:p>
          <a:p>
            <a:pPr defTabSz="914400">
              <a:lnSpc>
                <a:spcPct val="90000"/>
              </a:lnSpc>
              <a:spcBef>
                <a:spcPts val="1200"/>
              </a:spcBef>
              <a:spcAft>
                <a:spcPts val="600"/>
              </a:spcAft>
            </a:pPr>
            <a:r>
              <a:rPr lang="es-ES" sz="2000" b="1" dirty="0">
                <a:solidFill>
                  <a:srgbClr val="0C9863"/>
                </a:solidFill>
                <a:ea typeface="+mj-ea"/>
                <a:cs typeface="+mj-cs"/>
              </a:rPr>
              <a:t>Primicias sin contaminar. </a:t>
            </a:r>
            <a:r>
              <a:rPr lang="es-ES" sz="2000" b="1" dirty="0">
                <a:ea typeface="+mj-ea"/>
                <a:cs typeface="+mj-cs"/>
              </a:rPr>
              <a:t>Apocalipsis 14:1-4.</a:t>
            </a:r>
          </a:p>
          <a:p>
            <a:pPr defTabSz="914400">
              <a:lnSpc>
                <a:spcPct val="90000"/>
              </a:lnSpc>
              <a:spcBef>
                <a:spcPts val="1200"/>
              </a:spcBef>
              <a:spcAft>
                <a:spcPts val="600"/>
              </a:spcAft>
            </a:pPr>
            <a:r>
              <a:rPr lang="es-ES" sz="2000" b="1" dirty="0">
                <a:solidFill>
                  <a:srgbClr val="E94300"/>
                </a:solidFill>
                <a:ea typeface="+mj-ea"/>
                <a:cs typeface="+mj-cs"/>
              </a:rPr>
              <a:t>Sin mentira y sin mancha. </a:t>
            </a:r>
            <a:r>
              <a:rPr lang="es-ES" sz="2000" b="1" dirty="0">
                <a:ea typeface="+mj-ea"/>
                <a:cs typeface="+mj-cs"/>
              </a:rPr>
              <a:t>Apocalipsis 14:5.</a:t>
            </a:r>
          </a:p>
        </p:txBody>
      </p:sp>
      <p:pic>
        <p:nvPicPr>
          <p:cNvPr id="5" name="Imagen 4">
            <a:extLst>
              <a:ext uri="{FF2B5EF4-FFF2-40B4-BE49-F238E27FC236}">
                <a16:creationId xmlns:a16="http://schemas.microsoft.com/office/drawing/2014/main" id="{6B01F31D-2DBF-4A5B-A363-7C38C337E4A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1362" r="21356"/>
          <a:stretch/>
        </p:blipFill>
        <p:spPr>
          <a:xfrm>
            <a:off x="20" y="10"/>
            <a:ext cx="3476673" cy="6857990"/>
          </a:xfrm>
          <a:prstGeom prst="rect">
            <a:avLst/>
          </a:prstGeom>
          <a:effectLst/>
        </p:spPr>
      </p:pic>
      <p:cxnSp>
        <p:nvCxnSpPr>
          <p:cNvPr id="34" name="Straight Connector 33">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A3F1FF"/>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CBF02DD0-B5E8-4030-8992-0DB3FE771277}"/>
              </a:ext>
            </a:extLst>
          </p:cNvPr>
          <p:cNvSpPr/>
          <p:nvPr/>
        </p:nvSpPr>
        <p:spPr>
          <a:xfrm>
            <a:off x="3476693" y="2029097"/>
            <a:ext cx="5667287" cy="314707"/>
          </a:xfrm>
          <a:prstGeom prst="rect">
            <a:avLst/>
          </a:prstGeom>
          <a:solidFill>
            <a:srgbClr val="FFE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9143364B-6777-403D-8DD9-D2ECE3CCB272}"/>
              </a:ext>
            </a:extLst>
          </p:cNvPr>
          <p:cNvSpPr txBox="1"/>
          <p:nvPr/>
        </p:nvSpPr>
        <p:spPr>
          <a:xfrm>
            <a:off x="3713644" y="505603"/>
            <a:ext cx="5193384" cy="3046988"/>
          </a:xfrm>
          <a:prstGeom prst="rect">
            <a:avLst/>
          </a:prstGeom>
        </p:spPr>
        <p:txBody>
          <a:bodyPr vert="horz" wrap="square" lIns="91440" tIns="45720" rIns="91440" bIns="45720" rtlCol="0">
            <a:spAutoFit/>
          </a:bodyPr>
          <a:lstStyle/>
          <a:p>
            <a:pPr defTabSz="914400">
              <a:lnSpc>
                <a:spcPct val="90000"/>
              </a:lnSpc>
              <a:spcBef>
                <a:spcPts val="1200"/>
              </a:spcBef>
              <a:spcAft>
                <a:spcPts val="600"/>
              </a:spcAft>
            </a:pPr>
            <a:r>
              <a:rPr lang="es-ES" sz="2000" b="1" dirty="0"/>
              <a:t>Los 144.000 sellados son presentados en dos ocasiones paralelas: Apocalipsis 7 y 14:1-5.</a:t>
            </a:r>
          </a:p>
          <a:p>
            <a:pPr defTabSz="914400">
              <a:lnSpc>
                <a:spcPct val="90000"/>
              </a:lnSpc>
              <a:spcBef>
                <a:spcPts val="1200"/>
              </a:spcBef>
              <a:spcAft>
                <a:spcPts val="600"/>
              </a:spcAft>
            </a:pPr>
            <a:r>
              <a:rPr lang="es-ES" sz="2000" b="1" dirty="0"/>
              <a:t>En la primera ocasión, permanecen de pie ante la inminente llegada del Cordero. En la segunda, son los que se han negado a recibir la marca de la bestia.</a:t>
            </a:r>
          </a:p>
          <a:p>
            <a:pPr defTabSz="914400">
              <a:lnSpc>
                <a:spcPct val="90000"/>
              </a:lnSpc>
              <a:spcBef>
                <a:spcPts val="1200"/>
              </a:spcBef>
              <a:spcAft>
                <a:spcPts val="600"/>
              </a:spcAft>
            </a:pPr>
            <a:r>
              <a:rPr lang="es-ES" sz="2000" b="1" dirty="0"/>
              <a:t>Éstos completan el número de los redimidos –sellados para salvación–, una gran multitud “de todas naciones y tribus y pueblos y lenguas”.</a:t>
            </a:r>
          </a:p>
        </p:txBody>
      </p:sp>
      <p:pic>
        <p:nvPicPr>
          <p:cNvPr id="8" name="Imagen 7" descr="Imagen que contiene luz, iluminado, exterior, oscuro&#10;&#10;Descripción generada automáticamente">
            <a:extLst>
              <a:ext uri="{FF2B5EF4-FFF2-40B4-BE49-F238E27FC236}">
                <a16:creationId xmlns:a16="http://schemas.microsoft.com/office/drawing/2014/main" id="{6EF944BF-ED86-4A92-B83C-6D7B61F433C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3876083" y="3876211"/>
            <a:ext cx="280315" cy="362152"/>
          </a:xfrm>
          <a:prstGeom prst="rect">
            <a:avLst/>
          </a:prstGeom>
          <a:effectLst>
            <a:outerShdw blurRad="50800" dist="38100" dir="2700000" algn="tl" rotWithShape="0">
              <a:prstClr val="black">
                <a:alpha val="40000"/>
              </a:prstClr>
            </a:outerShdw>
          </a:effectLst>
        </p:spPr>
      </p:pic>
      <p:pic>
        <p:nvPicPr>
          <p:cNvPr id="19" name="Imagen 18" descr="Imagen que contiene sentado, exterior, verde&#10;&#10;Descripción generada automáticamente">
            <a:extLst>
              <a:ext uri="{FF2B5EF4-FFF2-40B4-BE49-F238E27FC236}">
                <a16:creationId xmlns:a16="http://schemas.microsoft.com/office/drawing/2014/main" id="{146DCAC9-A5C9-49D3-B00B-585EA68ACC63}"/>
              </a:ext>
            </a:extLst>
          </p:cNvPr>
          <p:cNvPicPr>
            <a:picLocks noChangeAspect="1"/>
          </p:cNvPicPr>
          <p:nvPr/>
        </p:nvPicPr>
        <p:blipFill>
          <a:blip r:embed="rId4" cstate="screen">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3876083" y="5364418"/>
            <a:ext cx="280315" cy="362152"/>
          </a:xfrm>
          <a:prstGeom prst="rect">
            <a:avLst/>
          </a:prstGeom>
          <a:effectLst>
            <a:outerShdw blurRad="50800" dist="38100" dir="2700000" algn="tl" rotWithShape="0">
              <a:prstClr val="black">
                <a:alpha val="40000"/>
              </a:prstClr>
            </a:outerShdw>
          </a:effectLst>
        </p:spPr>
      </p:pic>
      <p:pic>
        <p:nvPicPr>
          <p:cNvPr id="31" name="Imagen 30" descr="Imagen que contiene exterior, edificio, luz, cielo&#10;&#10;Descripción generada automáticamente">
            <a:extLst>
              <a:ext uri="{FF2B5EF4-FFF2-40B4-BE49-F238E27FC236}">
                <a16:creationId xmlns:a16="http://schemas.microsoft.com/office/drawing/2014/main" id="{8FB1EC41-6921-4A16-B997-0B7107D05D5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5400000">
            <a:off x="3876083" y="5860487"/>
            <a:ext cx="280315" cy="362152"/>
          </a:xfrm>
          <a:prstGeom prst="rect">
            <a:avLst/>
          </a:prstGeom>
          <a:effectLst>
            <a:outerShdw blurRad="50800" dist="38100" dir="2700000" algn="tl" rotWithShape="0">
              <a:prstClr val="black">
                <a:alpha val="40000"/>
              </a:prstClr>
            </a:outerShdw>
          </a:effectLst>
        </p:spPr>
      </p:pic>
      <p:pic>
        <p:nvPicPr>
          <p:cNvPr id="35" name="Imagen 34" descr="Imagen que contiene exterior, cielo, sentado&#10;&#10;Descripción generada automáticamente">
            <a:extLst>
              <a:ext uri="{FF2B5EF4-FFF2-40B4-BE49-F238E27FC236}">
                <a16:creationId xmlns:a16="http://schemas.microsoft.com/office/drawing/2014/main" id="{7FAAA42F-4EB8-4F0C-A666-F0136F1511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5400000">
            <a:off x="3876083" y="4868349"/>
            <a:ext cx="280315" cy="362152"/>
          </a:xfrm>
          <a:prstGeom prst="rect">
            <a:avLst/>
          </a:prstGeom>
          <a:effectLst>
            <a:outerShdw blurRad="50800" dist="38100" dir="2700000" algn="tl" rotWithShape="0">
              <a:prstClr val="black">
                <a:alpha val="40000"/>
              </a:prstClr>
            </a:outerShdw>
          </a:effectLst>
        </p:spPr>
      </p:pic>
      <p:pic>
        <p:nvPicPr>
          <p:cNvPr id="40" name="Imagen 39" descr="Imagen que contiene luz, sentado, iluminado&#10;&#10;Descripción generada automáticamente">
            <a:extLst>
              <a:ext uri="{FF2B5EF4-FFF2-40B4-BE49-F238E27FC236}">
                <a16:creationId xmlns:a16="http://schemas.microsoft.com/office/drawing/2014/main" id="{834409EE-DCAA-47FC-B6A3-6A3C372E64D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5400000">
            <a:off x="3876083" y="4372280"/>
            <a:ext cx="280315" cy="36215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12932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7" presetClass="entr" presetSubtype="8"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ppt_x</p:attrName>
                                        </p:attrNameLst>
                                      </p:cBhvr>
                                      <p:tavLst>
                                        <p:tav tm="0">
                                          <p:val>
                                            <p:strVal val="#ppt_x-#ppt_w/2"/>
                                          </p:val>
                                        </p:tav>
                                        <p:tav tm="100000">
                                          <p:val>
                                            <p:strVal val="#ppt_x"/>
                                          </p:val>
                                        </p:tav>
                                      </p:tavLst>
                                    </p:anim>
                                    <p:anim calcmode="lin" valueType="num">
                                      <p:cBhvr>
                                        <p:cTn id="29" dur="500" fill="hold"/>
                                        <p:tgtEl>
                                          <p:spTgt spid="8"/>
                                        </p:tgtEl>
                                        <p:attrNameLst>
                                          <p:attrName>ppt_y</p:attrName>
                                        </p:attrNameLst>
                                      </p:cBhvr>
                                      <p:tavLst>
                                        <p:tav tm="0">
                                          <p:val>
                                            <p:strVal val="#ppt_y"/>
                                          </p:val>
                                        </p:tav>
                                        <p:tav tm="100000">
                                          <p:val>
                                            <p:strVal val="#ppt_y"/>
                                          </p:val>
                                        </p:tav>
                                      </p:tavLst>
                                    </p:anim>
                                    <p:anim calcmode="lin" valueType="num">
                                      <p:cBhvr>
                                        <p:cTn id="30" dur="500" fill="hold"/>
                                        <p:tgtEl>
                                          <p:spTgt spid="8"/>
                                        </p:tgtEl>
                                        <p:attrNameLst>
                                          <p:attrName>ppt_w</p:attrName>
                                        </p:attrNameLst>
                                      </p:cBhvr>
                                      <p:tavLst>
                                        <p:tav tm="0">
                                          <p:val>
                                            <p:fltVal val="0"/>
                                          </p:val>
                                        </p:tav>
                                        <p:tav tm="100000">
                                          <p:val>
                                            <p:strVal val="#ppt_w"/>
                                          </p:val>
                                        </p:tav>
                                      </p:tavLst>
                                    </p:anim>
                                    <p:anim calcmode="lin" valueType="num">
                                      <p:cBhvr>
                                        <p:cTn id="31" dur="500" fill="hold"/>
                                        <p:tgtEl>
                                          <p:spTgt spid="8"/>
                                        </p:tgtEl>
                                        <p:attrNameLst>
                                          <p:attrName>ppt_h</p:attrName>
                                        </p:attrNameLst>
                                      </p:cBhvr>
                                      <p:tavLst>
                                        <p:tav tm="0">
                                          <p:val>
                                            <p:strVal val="#ppt_h"/>
                                          </p:val>
                                        </p:tav>
                                        <p:tav tm="100000">
                                          <p:val>
                                            <p:strVal val="#ppt_h"/>
                                          </p:val>
                                        </p:tav>
                                      </p:tavLst>
                                    </p:anim>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2">
                                            <p:txEl>
                                              <p:pRg st="0" end="0"/>
                                            </p:txEl>
                                          </p:spTgt>
                                        </p:tgtEl>
                                        <p:attrNameLst>
                                          <p:attrName>style.visibility</p:attrName>
                                        </p:attrNameLst>
                                      </p:cBhvr>
                                      <p:to>
                                        <p:strVal val="visible"/>
                                      </p:to>
                                    </p:set>
                                    <p:animEffect transition="in" filter="wipe(left)">
                                      <p:cBhvr>
                                        <p:cTn id="35" dur="500"/>
                                        <p:tgtEl>
                                          <p:spTgt spid="2">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7" presetClass="entr" presetSubtype="8" fill="hold" nodeType="clickEffect">
                                  <p:stCondLst>
                                    <p:cond delay="0"/>
                                  </p:stCondLst>
                                  <p:childTnLst>
                                    <p:set>
                                      <p:cBhvr>
                                        <p:cTn id="39" dur="1" fill="hold">
                                          <p:stCondLst>
                                            <p:cond delay="0"/>
                                          </p:stCondLst>
                                        </p:cTn>
                                        <p:tgtEl>
                                          <p:spTgt spid="40"/>
                                        </p:tgtEl>
                                        <p:attrNameLst>
                                          <p:attrName>style.visibility</p:attrName>
                                        </p:attrNameLst>
                                      </p:cBhvr>
                                      <p:to>
                                        <p:strVal val="visible"/>
                                      </p:to>
                                    </p:set>
                                    <p:anim calcmode="lin" valueType="num">
                                      <p:cBhvr>
                                        <p:cTn id="40" dur="500" fill="hold"/>
                                        <p:tgtEl>
                                          <p:spTgt spid="40"/>
                                        </p:tgtEl>
                                        <p:attrNameLst>
                                          <p:attrName>ppt_x</p:attrName>
                                        </p:attrNameLst>
                                      </p:cBhvr>
                                      <p:tavLst>
                                        <p:tav tm="0">
                                          <p:val>
                                            <p:strVal val="#ppt_x-#ppt_w/2"/>
                                          </p:val>
                                        </p:tav>
                                        <p:tav tm="100000">
                                          <p:val>
                                            <p:strVal val="#ppt_x"/>
                                          </p:val>
                                        </p:tav>
                                      </p:tavLst>
                                    </p:anim>
                                    <p:anim calcmode="lin" valueType="num">
                                      <p:cBhvr>
                                        <p:cTn id="41" dur="500" fill="hold"/>
                                        <p:tgtEl>
                                          <p:spTgt spid="40"/>
                                        </p:tgtEl>
                                        <p:attrNameLst>
                                          <p:attrName>ppt_y</p:attrName>
                                        </p:attrNameLst>
                                      </p:cBhvr>
                                      <p:tavLst>
                                        <p:tav tm="0">
                                          <p:val>
                                            <p:strVal val="#ppt_y"/>
                                          </p:val>
                                        </p:tav>
                                        <p:tav tm="100000">
                                          <p:val>
                                            <p:strVal val="#ppt_y"/>
                                          </p:val>
                                        </p:tav>
                                      </p:tavLst>
                                    </p:anim>
                                    <p:anim calcmode="lin" valueType="num">
                                      <p:cBhvr>
                                        <p:cTn id="42" dur="500" fill="hold"/>
                                        <p:tgtEl>
                                          <p:spTgt spid="40"/>
                                        </p:tgtEl>
                                        <p:attrNameLst>
                                          <p:attrName>ppt_w</p:attrName>
                                        </p:attrNameLst>
                                      </p:cBhvr>
                                      <p:tavLst>
                                        <p:tav tm="0">
                                          <p:val>
                                            <p:fltVal val="0"/>
                                          </p:val>
                                        </p:tav>
                                        <p:tav tm="100000">
                                          <p:val>
                                            <p:strVal val="#ppt_w"/>
                                          </p:val>
                                        </p:tav>
                                      </p:tavLst>
                                    </p:anim>
                                    <p:anim calcmode="lin" valueType="num">
                                      <p:cBhvr>
                                        <p:cTn id="43" dur="500" fill="hold"/>
                                        <p:tgtEl>
                                          <p:spTgt spid="40"/>
                                        </p:tgtEl>
                                        <p:attrNameLst>
                                          <p:attrName>ppt_h</p:attrName>
                                        </p:attrNameLst>
                                      </p:cBhvr>
                                      <p:tavLst>
                                        <p:tav tm="0">
                                          <p:val>
                                            <p:strVal val="#ppt_h"/>
                                          </p:val>
                                        </p:tav>
                                        <p:tav tm="100000">
                                          <p:val>
                                            <p:strVal val="#ppt_h"/>
                                          </p:val>
                                        </p:tav>
                                      </p:tavLst>
                                    </p:anim>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2">
                                            <p:txEl>
                                              <p:pRg st="1" end="1"/>
                                            </p:txEl>
                                          </p:spTgt>
                                        </p:tgtEl>
                                        <p:attrNameLst>
                                          <p:attrName>style.visibility</p:attrName>
                                        </p:attrNameLst>
                                      </p:cBhvr>
                                      <p:to>
                                        <p:strVal val="visible"/>
                                      </p:to>
                                    </p:set>
                                    <p:animEffect transition="in" filter="wipe(left)">
                                      <p:cBhvr>
                                        <p:cTn id="47" dur="500"/>
                                        <p:tgtEl>
                                          <p:spTgt spid="2">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7" presetClass="entr" presetSubtype="8"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 calcmode="lin" valueType="num">
                                      <p:cBhvr>
                                        <p:cTn id="52" dur="500" fill="hold"/>
                                        <p:tgtEl>
                                          <p:spTgt spid="35"/>
                                        </p:tgtEl>
                                        <p:attrNameLst>
                                          <p:attrName>ppt_x</p:attrName>
                                        </p:attrNameLst>
                                      </p:cBhvr>
                                      <p:tavLst>
                                        <p:tav tm="0">
                                          <p:val>
                                            <p:strVal val="#ppt_x-#ppt_w/2"/>
                                          </p:val>
                                        </p:tav>
                                        <p:tav tm="100000">
                                          <p:val>
                                            <p:strVal val="#ppt_x"/>
                                          </p:val>
                                        </p:tav>
                                      </p:tavLst>
                                    </p:anim>
                                    <p:anim calcmode="lin" valueType="num">
                                      <p:cBhvr>
                                        <p:cTn id="53" dur="500" fill="hold"/>
                                        <p:tgtEl>
                                          <p:spTgt spid="35"/>
                                        </p:tgtEl>
                                        <p:attrNameLst>
                                          <p:attrName>ppt_y</p:attrName>
                                        </p:attrNameLst>
                                      </p:cBhvr>
                                      <p:tavLst>
                                        <p:tav tm="0">
                                          <p:val>
                                            <p:strVal val="#ppt_y"/>
                                          </p:val>
                                        </p:tav>
                                        <p:tav tm="100000">
                                          <p:val>
                                            <p:strVal val="#ppt_y"/>
                                          </p:val>
                                        </p:tav>
                                      </p:tavLst>
                                    </p:anim>
                                    <p:anim calcmode="lin" valueType="num">
                                      <p:cBhvr>
                                        <p:cTn id="54" dur="500" fill="hold"/>
                                        <p:tgtEl>
                                          <p:spTgt spid="35"/>
                                        </p:tgtEl>
                                        <p:attrNameLst>
                                          <p:attrName>ppt_w</p:attrName>
                                        </p:attrNameLst>
                                      </p:cBhvr>
                                      <p:tavLst>
                                        <p:tav tm="0">
                                          <p:val>
                                            <p:fltVal val="0"/>
                                          </p:val>
                                        </p:tav>
                                        <p:tav tm="100000">
                                          <p:val>
                                            <p:strVal val="#ppt_w"/>
                                          </p:val>
                                        </p:tav>
                                      </p:tavLst>
                                    </p:anim>
                                    <p:anim calcmode="lin" valueType="num">
                                      <p:cBhvr>
                                        <p:cTn id="55" dur="500" fill="hold"/>
                                        <p:tgtEl>
                                          <p:spTgt spid="35"/>
                                        </p:tgtEl>
                                        <p:attrNameLst>
                                          <p:attrName>ppt_h</p:attrName>
                                        </p:attrNameLst>
                                      </p:cBhvr>
                                      <p:tavLst>
                                        <p:tav tm="0">
                                          <p:val>
                                            <p:strVal val="#ppt_h"/>
                                          </p:val>
                                        </p:tav>
                                        <p:tav tm="100000">
                                          <p:val>
                                            <p:strVal val="#ppt_h"/>
                                          </p:val>
                                        </p:tav>
                                      </p:tavLst>
                                    </p:anim>
                                  </p:childTnLst>
                                </p:cTn>
                              </p:par>
                            </p:childTnLst>
                          </p:cTn>
                        </p:par>
                        <p:par>
                          <p:cTn id="56" fill="hold">
                            <p:stCondLst>
                              <p:cond delay="500"/>
                            </p:stCondLst>
                            <p:childTnLst>
                              <p:par>
                                <p:cTn id="57" presetID="22" presetClass="entr" presetSubtype="8" fill="hold" grpId="0" nodeType="afterEffect">
                                  <p:stCondLst>
                                    <p:cond delay="0"/>
                                  </p:stCondLst>
                                  <p:childTnLst>
                                    <p:set>
                                      <p:cBhvr>
                                        <p:cTn id="58" dur="1" fill="hold">
                                          <p:stCondLst>
                                            <p:cond delay="0"/>
                                          </p:stCondLst>
                                        </p:cTn>
                                        <p:tgtEl>
                                          <p:spTgt spid="2">
                                            <p:txEl>
                                              <p:pRg st="2" end="2"/>
                                            </p:txEl>
                                          </p:spTgt>
                                        </p:tgtEl>
                                        <p:attrNameLst>
                                          <p:attrName>style.visibility</p:attrName>
                                        </p:attrNameLst>
                                      </p:cBhvr>
                                      <p:to>
                                        <p:strVal val="visible"/>
                                      </p:to>
                                    </p:set>
                                    <p:animEffect transition="in" filter="wipe(left)">
                                      <p:cBhvr>
                                        <p:cTn id="59" dur="500"/>
                                        <p:tgtEl>
                                          <p:spTgt spid="2">
                                            <p:txEl>
                                              <p:pRg st="2" end="2"/>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7" presetClass="entr" presetSubtype="8" fill="hold" nodeType="clickEffect">
                                  <p:stCondLst>
                                    <p:cond delay="0"/>
                                  </p:stCondLst>
                                  <p:childTnLst>
                                    <p:set>
                                      <p:cBhvr>
                                        <p:cTn id="63" dur="1" fill="hold">
                                          <p:stCondLst>
                                            <p:cond delay="0"/>
                                          </p:stCondLst>
                                        </p:cTn>
                                        <p:tgtEl>
                                          <p:spTgt spid="19"/>
                                        </p:tgtEl>
                                        <p:attrNameLst>
                                          <p:attrName>style.visibility</p:attrName>
                                        </p:attrNameLst>
                                      </p:cBhvr>
                                      <p:to>
                                        <p:strVal val="visible"/>
                                      </p:to>
                                    </p:set>
                                    <p:anim calcmode="lin" valueType="num">
                                      <p:cBhvr>
                                        <p:cTn id="64" dur="500" fill="hold"/>
                                        <p:tgtEl>
                                          <p:spTgt spid="19"/>
                                        </p:tgtEl>
                                        <p:attrNameLst>
                                          <p:attrName>ppt_x</p:attrName>
                                        </p:attrNameLst>
                                      </p:cBhvr>
                                      <p:tavLst>
                                        <p:tav tm="0">
                                          <p:val>
                                            <p:strVal val="#ppt_x-#ppt_w/2"/>
                                          </p:val>
                                        </p:tav>
                                        <p:tav tm="100000">
                                          <p:val>
                                            <p:strVal val="#ppt_x"/>
                                          </p:val>
                                        </p:tav>
                                      </p:tavLst>
                                    </p:anim>
                                    <p:anim calcmode="lin" valueType="num">
                                      <p:cBhvr>
                                        <p:cTn id="65" dur="500" fill="hold"/>
                                        <p:tgtEl>
                                          <p:spTgt spid="19"/>
                                        </p:tgtEl>
                                        <p:attrNameLst>
                                          <p:attrName>ppt_y</p:attrName>
                                        </p:attrNameLst>
                                      </p:cBhvr>
                                      <p:tavLst>
                                        <p:tav tm="0">
                                          <p:val>
                                            <p:strVal val="#ppt_y"/>
                                          </p:val>
                                        </p:tav>
                                        <p:tav tm="100000">
                                          <p:val>
                                            <p:strVal val="#ppt_y"/>
                                          </p:val>
                                        </p:tav>
                                      </p:tavLst>
                                    </p:anim>
                                    <p:anim calcmode="lin" valueType="num">
                                      <p:cBhvr>
                                        <p:cTn id="66" dur="500" fill="hold"/>
                                        <p:tgtEl>
                                          <p:spTgt spid="19"/>
                                        </p:tgtEl>
                                        <p:attrNameLst>
                                          <p:attrName>ppt_w</p:attrName>
                                        </p:attrNameLst>
                                      </p:cBhvr>
                                      <p:tavLst>
                                        <p:tav tm="0">
                                          <p:val>
                                            <p:fltVal val="0"/>
                                          </p:val>
                                        </p:tav>
                                        <p:tav tm="100000">
                                          <p:val>
                                            <p:strVal val="#ppt_w"/>
                                          </p:val>
                                        </p:tav>
                                      </p:tavLst>
                                    </p:anim>
                                    <p:anim calcmode="lin" valueType="num">
                                      <p:cBhvr>
                                        <p:cTn id="67" dur="500" fill="hold"/>
                                        <p:tgtEl>
                                          <p:spTgt spid="19"/>
                                        </p:tgtEl>
                                        <p:attrNameLst>
                                          <p:attrName>ppt_h</p:attrName>
                                        </p:attrNameLst>
                                      </p:cBhvr>
                                      <p:tavLst>
                                        <p:tav tm="0">
                                          <p:val>
                                            <p:strVal val="#ppt_h"/>
                                          </p:val>
                                        </p:tav>
                                        <p:tav tm="100000">
                                          <p:val>
                                            <p:strVal val="#ppt_h"/>
                                          </p:val>
                                        </p:tav>
                                      </p:tavLst>
                                    </p:anim>
                                  </p:childTnLst>
                                </p:cTn>
                              </p:par>
                            </p:childTnLst>
                          </p:cTn>
                        </p:par>
                        <p:par>
                          <p:cTn id="68" fill="hold">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2">
                                            <p:txEl>
                                              <p:pRg st="3" end="3"/>
                                            </p:txEl>
                                          </p:spTgt>
                                        </p:tgtEl>
                                        <p:attrNameLst>
                                          <p:attrName>style.visibility</p:attrName>
                                        </p:attrNameLst>
                                      </p:cBhvr>
                                      <p:to>
                                        <p:strVal val="visible"/>
                                      </p:to>
                                    </p:set>
                                    <p:animEffect transition="in" filter="wipe(left)">
                                      <p:cBhvr>
                                        <p:cTn id="71" dur="500"/>
                                        <p:tgtEl>
                                          <p:spTgt spid="2">
                                            <p:txEl>
                                              <p:pRg st="3" end="3"/>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7" presetClass="entr" presetSubtype="8" fill="hold" nodeType="clickEffect">
                                  <p:stCondLst>
                                    <p:cond delay="0"/>
                                  </p:stCondLst>
                                  <p:childTnLst>
                                    <p:set>
                                      <p:cBhvr>
                                        <p:cTn id="75" dur="1" fill="hold">
                                          <p:stCondLst>
                                            <p:cond delay="0"/>
                                          </p:stCondLst>
                                        </p:cTn>
                                        <p:tgtEl>
                                          <p:spTgt spid="31"/>
                                        </p:tgtEl>
                                        <p:attrNameLst>
                                          <p:attrName>style.visibility</p:attrName>
                                        </p:attrNameLst>
                                      </p:cBhvr>
                                      <p:to>
                                        <p:strVal val="visible"/>
                                      </p:to>
                                    </p:set>
                                    <p:anim calcmode="lin" valueType="num">
                                      <p:cBhvr>
                                        <p:cTn id="76" dur="500" fill="hold"/>
                                        <p:tgtEl>
                                          <p:spTgt spid="31"/>
                                        </p:tgtEl>
                                        <p:attrNameLst>
                                          <p:attrName>ppt_x</p:attrName>
                                        </p:attrNameLst>
                                      </p:cBhvr>
                                      <p:tavLst>
                                        <p:tav tm="0">
                                          <p:val>
                                            <p:strVal val="#ppt_x-#ppt_w/2"/>
                                          </p:val>
                                        </p:tav>
                                        <p:tav tm="100000">
                                          <p:val>
                                            <p:strVal val="#ppt_x"/>
                                          </p:val>
                                        </p:tav>
                                      </p:tavLst>
                                    </p:anim>
                                    <p:anim calcmode="lin" valueType="num">
                                      <p:cBhvr>
                                        <p:cTn id="77" dur="500" fill="hold"/>
                                        <p:tgtEl>
                                          <p:spTgt spid="31"/>
                                        </p:tgtEl>
                                        <p:attrNameLst>
                                          <p:attrName>ppt_y</p:attrName>
                                        </p:attrNameLst>
                                      </p:cBhvr>
                                      <p:tavLst>
                                        <p:tav tm="0">
                                          <p:val>
                                            <p:strVal val="#ppt_y"/>
                                          </p:val>
                                        </p:tav>
                                        <p:tav tm="100000">
                                          <p:val>
                                            <p:strVal val="#ppt_y"/>
                                          </p:val>
                                        </p:tav>
                                      </p:tavLst>
                                    </p:anim>
                                    <p:anim calcmode="lin" valueType="num">
                                      <p:cBhvr>
                                        <p:cTn id="78" dur="500" fill="hold"/>
                                        <p:tgtEl>
                                          <p:spTgt spid="31"/>
                                        </p:tgtEl>
                                        <p:attrNameLst>
                                          <p:attrName>ppt_w</p:attrName>
                                        </p:attrNameLst>
                                      </p:cBhvr>
                                      <p:tavLst>
                                        <p:tav tm="0">
                                          <p:val>
                                            <p:fltVal val="0"/>
                                          </p:val>
                                        </p:tav>
                                        <p:tav tm="100000">
                                          <p:val>
                                            <p:strVal val="#ppt_w"/>
                                          </p:val>
                                        </p:tav>
                                      </p:tavLst>
                                    </p:anim>
                                    <p:anim calcmode="lin" valueType="num">
                                      <p:cBhvr>
                                        <p:cTn id="79" dur="500" fill="hold"/>
                                        <p:tgtEl>
                                          <p:spTgt spid="31"/>
                                        </p:tgtEl>
                                        <p:attrNameLst>
                                          <p:attrName>ppt_h</p:attrName>
                                        </p:attrNameLst>
                                      </p:cBhvr>
                                      <p:tavLst>
                                        <p:tav tm="0">
                                          <p:val>
                                            <p:strVal val="#ppt_h"/>
                                          </p:val>
                                        </p:tav>
                                        <p:tav tm="100000">
                                          <p:val>
                                            <p:strVal val="#ppt_h"/>
                                          </p:val>
                                        </p:tav>
                                      </p:tavLst>
                                    </p:anim>
                                  </p:childTnLst>
                                </p:cTn>
                              </p:par>
                            </p:childTnLst>
                          </p:cTn>
                        </p:par>
                        <p:par>
                          <p:cTn id="80" fill="hold">
                            <p:stCondLst>
                              <p:cond delay="500"/>
                            </p:stCondLst>
                            <p:childTnLst>
                              <p:par>
                                <p:cTn id="81" presetID="22" presetClass="entr" presetSubtype="8" fill="hold" grpId="0" nodeType="afterEffect">
                                  <p:stCondLst>
                                    <p:cond delay="0"/>
                                  </p:stCondLst>
                                  <p:childTnLst>
                                    <p:set>
                                      <p:cBhvr>
                                        <p:cTn id="82" dur="1" fill="hold">
                                          <p:stCondLst>
                                            <p:cond delay="0"/>
                                          </p:stCondLst>
                                        </p:cTn>
                                        <p:tgtEl>
                                          <p:spTgt spid="2">
                                            <p:txEl>
                                              <p:pRg st="4" end="4"/>
                                            </p:txEl>
                                          </p:spTgt>
                                        </p:tgtEl>
                                        <p:attrNameLst>
                                          <p:attrName>style.visibility</p:attrName>
                                        </p:attrNameLst>
                                      </p:cBhvr>
                                      <p:to>
                                        <p:strVal val="visible"/>
                                      </p:to>
                                    </p:set>
                                    <p:animEffect transition="in" filter="wipe(left)">
                                      <p:cBhvr>
                                        <p:cTn id="83"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A702CC72-72F2-4D75-9A7A-B0BD56D2C6BA}"/>
              </a:ext>
            </a:extLst>
          </p:cNvPr>
          <p:cNvSpPr/>
          <p:nvPr/>
        </p:nvSpPr>
        <p:spPr>
          <a:xfrm>
            <a:off x="4676501" y="26127"/>
            <a:ext cx="4354288" cy="769441"/>
          </a:xfrm>
          <a:prstGeom prst="rect">
            <a:avLst/>
          </a:prstGeom>
        </p:spPr>
        <p:txBody>
          <a:bodyPr wrap="square">
            <a:spAutoFit/>
          </a:bodyPr>
          <a:lstStyle/>
          <a:p>
            <a:pPr algn="ctr"/>
            <a:r>
              <a:rPr lang="es-ES" sz="4400" b="1" dirty="0">
                <a:ln w="6600">
                  <a:solidFill>
                    <a:srgbClr val="D85648"/>
                  </a:solidFill>
                  <a:prstDash val="solid"/>
                </a:ln>
                <a:solidFill>
                  <a:srgbClr val="FFFFFF"/>
                </a:solidFill>
                <a:effectLst>
                  <a:outerShdw dist="38100" dir="2700000" algn="tl" rotWithShape="0">
                    <a:srgbClr val="D85648"/>
                  </a:outerShdw>
                </a:effectLst>
              </a:rPr>
              <a:t>LOS 4 VIENTOS</a:t>
            </a:r>
          </a:p>
        </p:txBody>
      </p:sp>
      <p:sp>
        <p:nvSpPr>
          <p:cNvPr id="3" name="Rectángulo 2">
            <a:extLst>
              <a:ext uri="{FF2B5EF4-FFF2-40B4-BE49-F238E27FC236}">
                <a16:creationId xmlns:a16="http://schemas.microsoft.com/office/drawing/2014/main" id="{7116AB94-0440-43F3-8A0A-77E84908AF3B}"/>
              </a:ext>
            </a:extLst>
          </p:cNvPr>
          <p:cNvSpPr/>
          <p:nvPr/>
        </p:nvSpPr>
        <p:spPr>
          <a:xfrm>
            <a:off x="34832" y="105054"/>
            <a:ext cx="4572000" cy="1200329"/>
          </a:xfrm>
          <a:prstGeom prst="rect">
            <a:avLst/>
          </a:prstGeom>
          <a:gradFill>
            <a:gsLst>
              <a:gs pos="0">
                <a:srgbClr val="D85648"/>
              </a:gs>
              <a:gs pos="4000">
                <a:srgbClr val="D85648"/>
              </a:gs>
              <a:gs pos="87000">
                <a:srgbClr val="DF9A6B"/>
              </a:gs>
            </a:gsLst>
            <a:lin ang="5400000" scaled="0"/>
          </a:gradFill>
          <a:ln>
            <a:solidFill>
              <a:schemeClr val="accent4">
                <a:lumMod val="60000"/>
                <a:lumOff val="40000"/>
              </a:schemeClr>
            </a:solidFill>
          </a:ln>
        </p:spPr>
        <p:style>
          <a:lnRef idx="3">
            <a:schemeClr val="lt1"/>
          </a:lnRef>
          <a:fillRef idx="1">
            <a:schemeClr val="accent1"/>
          </a:fillRef>
          <a:effectRef idx="1">
            <a:schemeClr val="accent1"/>
          </a:effectRef>
          <a:fontRef idx="minor">
            <a:schemeClr val="lt1"/>
          </a:fontRef>
        </p:style>
        <p:txBody>
          <a:bodyPr wrap="square">
            <a:spAutoFit/>
          </a:bodyPr>
          <a:lstStyle/>
          <a:p>
            <a:pPr algn="ctr"/>
            <a:r>
              <a:rPr lang="es-ES" b="1" dirty="0">
                <a:solidFill>
                  <a:schemeClr val="tx1"/>
                </a:solidFill>
                <a:latin typeface="Comic Sans MS" panose="030F0702030302020204" pitchFamily="66" charset="0"/>
              </a:rPr>
              <a:t>“No hagáis daño a la tierra, ni al mar, ni a los árboles, hasta que hayamos sellado en sus frentes a los siervos de nuestro Dios” </a:t>
            </a:r>
            <a:r>
              <a:rPr lang="es-ES" sz="1600" b="1" dirty="0">
                <a:solidFill>
                  <a:schemeClr val="tx1"/>
                </a:solidFill>
                <a:latin typeface="Comic Sans MS" panose="030F0702030302020204" pitchFamily="66" charset="0"/>
              </a:rPr>
              <a:t>(Apocalipsis 7:3)</a:t>
            </a:r>
          </a:p>
        </p:txBody>
      </p:sp>
      <p:sp>
        <p:nvSpPr>
          <p:cNvPr id="4" name="CuadroTexto 3">
            <a:extLst>
              <a:ext uri="{FF2B5EF4-FFF2-40B4-BE49-F238E27FC236}">
                <a16:creationId xmlns:a16="http://schemas.microsoft.com/office/drawing/2014/main" id="{228B7D57-74F9-4DFC-B1EB-4CCC9B27CEEA}"/>
              </a:ext>
            </a:extLst>
          </p:cNvPr>
          <p:cNvSpPr txBox="1"/>
          <p:nvPr/>
        </p:nvSpPr>
        <p:spPr>
          <a:xfrm>
            <a:off x="95794" y="1299214"/>
            <a:ext cx="4406537" cy="5555367"/>
          </a:xfrm>
          <a:prstGeom prst="rect">
            <a:avLst/>
          </a:prstGeom>
          <a:noFill/>
        </p:spPr>
        <p:txBody>
          <a:bodyPr wrap="square" rtlCol="0">
            <a:spAutoFit/>
          </a:bodyPr>
          <a:lstStyle/>
          <a:p>
            <a:pPr>
              <a:spcBef>
                <a:spcPts val="600"/>
              </a:spcBef>
            </a:pPr>
            <a:r>
              <a:rPr lang="es-ES" sz="2000" b="1" dirty="0">
                <a:solidFill>
                  <a:schemeClr val="bg1"/>
                </a:solidFill>
                <a:effectLst>
                  <a:glow rad="127000">
                    <a:srgbClr val="3F2807"/>
                  </a:glow>
                </a:effectLst>
              </a:rPr>
              <a:t>Proféticamente, los vientos representan los combates entre las naciones (Daniel 7:2) y pueden ser usados por Dios como ejecución de sus juicios (Jeremías 51:1).</a:t>
            </a:r>
          </a:p>
          <a:p>
            <a:pPr>
              <a:spcBef>
                <a:spcPts val="600"/>
              </a:spcBef>
            </a:pPr>
            <a:r>
              <a:rPr lang="es-ES" sz="2000" b="1" dirty="0">
                <a:solidFill>
                  <a:schemeClr val="bg1"/>
                </a:solidFill>
                <a:effectLst>
                  <a:glow rad="127000">
                    <a:srgbClr val="3F2807"/>
                  </a:glow>
                </a:effectLst>
              </a:rPr>
              <a:t>Dios no permitirá que Satanás desenvuelva todo su poder destructor hasta que el pueblo de Dios sea totalmente sellado (Ezequiel 9:1-11).</a:t>
            </a:r>
          </a:p>
          <a:p>
            <a:pPr>
              <a:spcBef>
                <a:spcPts val="600"/>
              </a:spcBef>
            </a:pPr>
            <a:r>
              <a:rPr lang="es-ES" sz="2000" b="1" dirty="0">
                <a:solidFill>
                  <a:schemeClr val="bg1"/>
                </a:solidFill>
                <a:effectLst>
                  <a:glow rad="127000">
                    <a:srgbClr val="3F2807"/>
                  </a:glow>
                </a:effectLst>
              </a:rPr>
              <a:t>El sello nos identifica como propiedad de Dios (2Tim. 2:19). En todas las épocas, el pueblo de Dios ha sido sellado por el Espíritu Santo</a:t>
            </a:r>
            <a:br>
              <a:rPr lang="es-ES" sz="2000" b="1" dirty="0">
                <a:solidFill>
                  <a:schemeClr val="bg1"/>
                </a:solidFill>
                <a:effectLst>
                  <a:glow rad="127000">
                    <a:srgbClr val="3F2807"/>
                  </a:glow>
                </a:effectLst>
              </a:rPr>
            </a:br>
            <a:r>
              <a:rPr lang="es-ES" sz="2000" b="1" dirty="0">
                <a:solidFill>
                  <a:schemeClr val="bg1"/>
                </a:solidFill>
                <a:effectLst>
                  <a:glow rad="127000">
                    <a:srgbClr val="3F2807"/>
                  </a:glow>
                </a:effectLst>
              </a:rPr>
              <a:t>(Efesios 1:13-14).</a:t>
            </a:r>
          </a:p>
          <a:p>
            <a:pPr>
              <a:spcBef>
                <a:spcPts val="600"/>
              </a:spcBef>
            </a:pPr>
            <a:r>
              <a:rPr lang="es-ES" sz="2000" b="1" dirty="0">
                <a:solidFill>
                  <a:schemeClr val="bg1"/>
                </a:solidFill>
                <a:effectLst>
                  <a:glow rad="127000">
                    <a:srgbClr val="3F2807"/>
                  </a:glow>
                </a:effectLst>
              </a:rPr>
              <a:t>En los últimos días, el sello será puesto sobre los que guardan los mandamientos de Dios (Ap. 14:12) y lo adoran en el día que Él santificó.</a:t>
            </a:r>
          </a:p>
        </p:txBody>
      </p:sp>
      <p:pic>
        <p:nvPicPr>
          <p:cNvPr id="6" name="Imagen 5" descr="Imagen que contiene dibujo&#10;&#10;Descripción generada automáticamente">
            <a:extLst>
              <a:ext uri="{FF2B5EF4-FFF2-40B4-BE49-F238E27FC236}">
                <a16:creationId xmlns:a16="http://schemas.microsoft.com/office/drawing/2014/main" id="{73305CCB-EBC6-4DA3-9841-0F9E2069C1C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2000" y="760094"/>
            <a:ext cx="4572000" cy="6097905"/>
          </a:xfrm>
          <a:prstGeom prst="rect">
            <a:avLst/>
          </a:prstGeom>
          <a:ln>
            <a:noFill/>
          </a:ln>
          <a:effectLst>
            <a:softEdge rad="112500"/>
          </a:effectLst>
        </p:spPr>
      </p:pic>
    </p:spTree>
    <p:extLst>
      <p:ext uri="{BB962C8B-B14F-4D97-AF65-F5344CB8AC3E}">
        <p14:creationId xmlns:p14="http://schemas.microsoft.com/office/powerpoint/2010/main" val="868426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52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anim calcmode="lin" valueType="num">
                                      <p:cBhvr>
                                        <p:cTn id="15" dur="500" fill="hold"/>
                                        <p:tgtEl>
                                          <p:spTgt spid="3"/>
                                        </p:tgtEl>
                                        <p:attrNameLst>
                                          <p:attrName>ppt_x</p:attrName>
                                        </p:attrNameLst>
                                      </p:cBhvr>
                                      <p:tavLst>
                                        <p:tav tm="0">
                                          <p:val>
                                            <p:fltVal val="0.5"/>
                                          </p:val>
                                        </p:tav>
                                        <p:tav tm="100000">
                                          <p:val>
                                            <p:strVal val="#ppt_x"/>
                                          </p:val>
                                        </p:tav>
                                      </p:tavLst>
                                    </p:anim>
                                    <p:anim calcmode="lin" valueType="num">
                                      <p:cBhvr>
                                        <p:cTn id="16" dur="500" fill="hold"/>
                                        <p:tgtEl>
                                          <p:spTgt spid="3"/>
                                        </p:tgtEl>
                                        <p:attrNameLst>
                                          <p:attrName>ppt_y</p:attrName>
                                        </p:attrNameLst>
                                      </p:cBhvr>
                                      <p:tavLst>
                                        <p:tav tm="0">
                                          <p:val>
                                            <p:fltVal val="0.5"/>
                                          </p:val>
                                        </p:tav>
                                        <p:tav tm="100000">
                                          <p:val>
                                            <p:strVal val="#ppt_y"/>
                                          </p:val>
                                        </p:tav>
                                      </p:tavLst>
                                    </p:anim>
                                  </p:childTnLst>
                                </p:cTn>
                              </p:par>
                              <p:par>
                                <p:cTn id="17" presetID="53" presetClass="entr" presetSubtype="528"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anim calcmode="lin" valueType="num">
                                      <p:cBhvr>
                                        <p:cTn id="22" dur="500" fill="hold"/>
                                        <p:tgtEl>
                                          <p:spTgt spid="6"/>
                                        </p:tgtEl>
                                        <p:attrNameLst>
                                          <p:attrName>ppt_x</p:attrName>
                                        </p:attrNameLst>
                                      </p:cBhvr>
                                      <p:tavLst>
                                        <p:tav tm="0">
                                          <p:val>
                                            <p:fltVal val="0.5"/>
                                          </p:val>
                                        </p:tav>
                                        <p:tav tm="100000">
                                          <p:val>
                                            <p:strVal val="#ppt_x"/>
                                          </p:val>
                                        </p:tav>
                                      </p:tavLst>
                                    </p:anim>
                                    <p:anim calcmode="lin" valueType="num">
                                      <p:cBhvr>
                                        <p:cTn id="23" dur="500" fill="hold"/>
                                        <p:tgtEl>
                                          <p:spTgt spid="6"/>
                                        </p:tgtEl>
                                        <p:attrNameLst>
                                          <p:attrName>ppt_y</p:attrName>
                                        </p:attrNameLst>
                                      </p:cBhvr>
                                      <p:tavLst>
                                        <p:tav tm="0">
                                          <p:val>
                                            <p:fltVal val="0.5"/>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7" presetClass="entr" presetSubtype="0" fill="hold" grpId="0" nodeType="clickEffect">
                                  <p:stCondLst>
                                    <p:cond delay="0"/>
                                  </p:stCondLst>
                                  <p:childTnLst>
                                    <p:set>
                                      <p:cBhvr>
                                        <p:cTn id="27" dur="1" fill="hold">
                                          <p:stCondLst>
                                            <p:cond delay="0"/>
                                          </p:stCondLst>
                                        </p:cTn>
                                        <p:tgtEl>
                                          <p:spTgt spid="4">
                                            <p:txEl>
                                              <p:pRg st="0" end="0"/>
                                            </p:txEl>
                                          </p:spTgt>
                                        </p:tgtEl>
                                        <p:attrNameLst>
                                          <p:attrName>style.visibility</p:attrName>
                                        </p:attrNameLst>
                                      </p:cBhvr>
                                      <p:to>
                                        <p:strVal val="visible"/>
                                      </p:to>
                                    </p:set>
                                    <p:animEffect transition="in" filter="fade">
                                      <p:cBhvr>
                                        <p:cTn id="28" dur="1000"/>
                                        <p:tgtEl>
                                          <p:spTgt spid="4">
                                            <p:txEl>
                                              <p:pRg st="0" end="0"/>
                                            </p:txEl>
                                          </p:spTgt>
                                        </p:tgtEl>
                                      </p:cBhvr>
                                    </p:animEffect>
                                    <p:anim calcmode="lin" valueType="num">
                                      <p:cBhvr>
                                        <p:cTn id="29"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30" dur="900" decel="100000" fill="hold"/>
                                        <p:tgtEl>
                                          <p:spTgt spid="4">
                                            <p:txEl>
                                              <p:pRg st="0" end="0"/>
                                            </p:txEl>
                                          </p:spTgt>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4">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37" presetClass="entr" presetSubtype="0" fill="hold" grpId="0" nodeType="clickEffect">
                                  <p:stCondLst>
                                    <p:cond delay="0"/>
                                  </p:stCondLst>
                                  <p:childTnLst>
                                    <p:set>
                                      <p:cBhvr>
                                        <p:cTn id="35" dur="1" fill="hold">
                                          <p:stCondLst>
                                            <p:cond delay="0"/>
                                          </p:stCondLst>
                                        </p:cTn>
                                        <p:tgtEl>
                                          <p:spTgt spid="4">
                                            <p:txEl>
                                              <p:pRg st="1" end="1"/>
                                            </p:txEl>
                                          </p:spTgt>
                                        </p:tgtEl>
                                        <p:attrNameLst>
                                          <p:attrName>style.visibility</p:attrName>
                                        </p:attrNameLst>
                                      </p:cBhvr>
                                      <p:to>
                                        <p:strVal val="visible"/>
                                      </p:to>
                                    </p:set>
                                    <p:animEffect transition="in" filter="fade">
                                      <p:cBhvr>
                                        <p:cTn id="36" dur="1000"/>
                                        <p:tgtEl>
                                          <p:spTgt spid="4">
                                            <p:txEl>
                                              <p:pRg st="1" end="1"/>
                                            </p:txEl>
                                          </p:spTgt>
                                        </p:tgtEl>
                                      </p:cBhvr>
                                    </p:animEffect>
                                    <p:anim calcmode="lin" valueType="num">
                                      <p:cBhvr>
                                        <p:cTn id="37"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38" dur="900" decel="100000" fill="hold"/>
                                        <p:tgtEl>
                                          <p:spTgt spid="4">
                                            <p:txEl>
                                              <p:pRg st="1" end="1"/>
                                            </p:txEl>
                                          </p:spTgt>
                                        </p:tgtEl>
                                        <p:attrNameLst>
                                          <p:attrName>ppt_y</p:attrName>
                                        </p:attrNameLst>
                                      </p:cBhvr>
                                      <p:tavLst>
                                        <p:tav tm="0">
                                          <p:val>
                                            <p:strVal val="#ppt_y+1"/>
                                          </p:val>
                                        </p:tav>
                                        <p:tav tm="100000">
                                          <p:val>
                                            <p:strVal val="#ppt_y-.03"/>
                                          </p:val>
                                        </p:tav>
                                      </p:tavLst>
                                    </p:anim>
                                    <p:anim calcmode="lin" valueType="num">
                                      <p:cBhvr>
                                        <p:cTn id="39" dur="100" accel="100000" fill="hold">
                                          <p:stCondLst>
                                            <p:cond delay="900"/>
                                          </p:stCondLst>
                                        </p:cTn>
                                        <p:tgtEl>
                                          <p:spTgt spid="4">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37" presetClass="entr" presetSubtype="0" fill="hold" grpId="0" nodeType="clickEffect">
                                  <p:stCondLst>
                                    <p:cond delay="0"/>
                                  </p:stCondLst>
                                  <p:childTnLst>
                                    <p:set>
                                      <p:cBhvr>
                                        <p:cTn id="43" dur="1" fill="hold">
                                          <p:stCondLst>
                                            <p:cond delay="0"/>
                                          </p:stCondLst>
                                        </p:cTn>
                                        <p:tgtEl>
                                          <p:spTgt spid="4">
                                            <p:txEl>
                                              <p:pRg st="2" end="2"/>
                                            </p:txEl>
                                          </p:spTgt>
                                        </p:tgtEl>
                                        <p:attrNameLst>
                                          <p:attrName>style.visibility</p:attrName>
                                        </p:attrNameLst>
                                      </p:cBhvr>
                                      <p:to>
                                        <p:strVal val="visible"/>
                                      </p:to>
                                    </p:set>
                                    <p:animEffect transition="in" filter="fade">
                                      <p:cBhvr>
                                        <p:cTn id="44" dur="1000"/>
                                        <p:tgtEl>
                                          <p:spTgt spid="4">
                                            <p:txEl>
                                              <p:pRg st="2" end="2"/>
                                            </p:txEl>
                                          </p:spTgt>
                                        </p:tgtEl>
                                      </p:cBhvr>
                                    </p:animEffect>
                                    <p:anim calcmode="lin" valueType="num">
                                      <p:cBhvr>
                                        <p:cTn id="4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46" dur="900" decel="100000" fill="hold"/>
                                        <p:tgtEl>
                                          <p:spTgt spid="4">
                                            <p:txEl>
                                              <p:pRg st="2" end="2"/>
                                            </p:txEl>
                                          </p:spTgt>
                                        </p:tgtEl>
                                        <p:attrNameLst>
                                          <p:attrName>ppt_y</p:attrName>
                                        </p:attrNameLst>
                                      </p:cBhvr>
                                      <p:tavLst>
                                        <p:tav tm="0">
                                          <p:val>
                                            <p:strVal val="#ppt_y+1"/>
                                          </p:val>
                                        </p:tav>
                                        <p:tav tm="100000">
                                          <p:val>
                                            <p:strVal val="#ppt_y-.03"/>
                                          </p:val>
                                        </p:tav>
                                      </p:tavLst>
                                    </p:anim>
                                    <p:anim calcmode="lin" valueType="num">
                                      <p:cBhvr>
                                        <p:cTn id="47" dur="100" accel="100000" fill="hold">
                                          <p:stCondLst>
                                            <p:cond delay="900"/>
                                          </p:stCondLst>
                                        </p:cTn>
                                        <p:tgtEl>
                                          <p:spTgt spid="4">
                                            <p:txEl>
                                              <p:pRg st="2" end="2"/>
                                            </p:txEl>
                                          </p:spTgt>
                                        </p:tgtEl>
                                        <p:attrNameLst>
                                          <p:attrName>ppt_y</p:attrName>
                                        </p:attrNameLst>
                                      </p:cBhvr>
                                      <p:tavLst>
                                        <p:tav tm="0">
                                          <p:val>
                                            <p:strVal val="#ppt_y-.03"/>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37" presetClass="entr" presetSubtype="0" fill="hold" grpId="0" nodeType="clickEffect">
                                  <p:stCondLst>
                                    <p:cond delay="0"/>
                                  </p:stCondLst>
                                  <p:childTnLst>
                                    <p:set>
                                      <p:cBhvr>
                                        <p:cTn id="51" dur="1" fill="hold">
                                          <p:stCondLst>
                                            <p:cond delay="0"/>
                                          </p:stCondLst>
                                        </p:cTn>
                                        <p:tgtEl>
                                          <p:spTgt spid="4">
                                            <p:txEl>
                                              <p:pRg st="3" end="3"/>
                                            </p:txEl>
                                          </p:spTgt>
                                        </p:tgtEl>
                                        <p:attrNameLst>
                                          <p:attrName>style.visibility</p:attrName>
                                        </p:attrNameLst>
                                      </p:cBhvr>
                                      <p:to>
                                        <p:strVal val="visible"/>
                                      </p:to>
                                    </p:set>
                                    <p:animEffect transition="in" filter="fade">
                                      <p:cBhvr>
                                        <p:cTn id="52" dur="1000"/>
                                        <p:tgtEl>
                                          <p:spTgt spid="4">
                                            <p:txEl>
                                              <p:pRg st="3" end="3"/>
                                            </p:txEl>
                                          </p:spTgt>
                                        </p:tgtEl>
                                      </p:cBhvr>
                                    </p:animEffect>
                                    <p:anim calcmode="lin" valueType="num">
                                      <p:cBhvr>
                                        <p:cTn id="5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54" dur="900" decel="100000" fill="hold"/>
                                        <p:tgtEl>
                                          <p:spTgt spid="4">
                                            <p:txEl>
                                              <p:pRg st="3" end="3"/>
                                            </p:txEl>
                                          </p:spTgt>
                                        </p:tgtEl>
                                        <p:attrNameLst>
                                          <p:attrName>ppt_y</p:attrName>
                                        </p:attrNameLst>
                                      </p:cBhvr>
                                      <p:tavLst>
                                        <p:tav tm="0">
                                          <p:val>
                                            <p:strVal val="#ppt_y+1"/>
                                          </p:val>
                                        </p:tav>
                                        <p:tav tm="100000">
                                          <p:val>
                                            <p:strVal val="#ppt_y-.03"/>
                                          </p:val>
                                        </p:tav>
                                      </p:tavLst>
                                    </p:anim>
                                    <p:anim calcmode="lin" valueType="num">
                                      <p:cBhvr>
                                        <p:cTn id="55" dur="100" accel="100000" fill="hold">
                                          <p:stCondLst>
                                            <p:cond delay="900"/>
                                          </p:stCondLst>
                                        </p:cTn>
                                        <p:tgtEl>
                                          <p:spTgt spid="4">
                                            <p:txEl>
                                              <p:pRg st="3" end="3"/>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7E019814-739E-4399-A507-53743B7383BA}"/>
              </a:ext>
            </a:extLst>
          </p:cNvPr>
          <p:cNvSpPr/>
          <p:nvPr/>
        </p:nvSpPr>
        <p:spPr>
          <a:xfrm>
            <a:off x="1971918" y="-52254"/>
            <a:ext cx="7172082" cy="769441"/>
          </a:xfrm>
          <a:prstGeom prst="rect">
            <a:avLst/>
          </a:prstGeom>
        </p:spPr>
        <p:txBody>
          <a:bodyPr wrap="square">
            <a:spAutoFit/>
          </a:bodyPr>
          <a:lstStyle/>
          <a:p>
            <a:pPr algn="ctr"/>
            <a:r>
              <a:rPr lang="es-ES" sz="4400" dirty="0">
                <a:ln w="0"/>
                <a:effectLst>
                  <a:outerShdw blurRad="38100" dist="19050" dir="2700000" algn="tl" rotWithShape="0">
                    <a:schemeClr val="dk1">
                      <a:alpha val="40000"/>
                    </a:schemeClr>
                  </a:outerShdw>
                </a:effectLst>
              </a:rPr>
              <a:t>LOS 144.000 SELLADOS</a:t>
            </a:r>
          </a:p>
        </p:txBody>
      </p:sp>
      <p:sp>
        <p:nvSpPr>
          <p:cNvPr id="3" name="Rectángulo 2">
            <a:extLst>
              <a:ext uri="{FF2B5EF4-FFF2-40B4-BE49-F238E27FC236}">
                <a16:creationId xmlns:a16="http://schemas.microsoft.com/office/drawing/2014/main" id="{A36D9127-833A-433B-A005-6865F848FA23}"/>
              </a:ext>
            </a:extLst>
          </p:cNvPr>
          <p:cNvSpPr/>
          <p:nvPr/>
        </p:nvSpPr>
        <p:spPr>
          <a:xfrm>
            <a:off x="2141505" y="672318"/>
            <a:ext cx="5238583" cy="923330"/>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a:spAutoFit/>
            <a:sp3d extrusionH="57150">
              <a:bevelT w="38100" h="38100"/>
            </a:sp3d>
          </a:bodyPr>
          <a:lstStyle/>
          <a:p>
            <a:r>
              <a:rPr lang="es-ES" b="1" dirty="0">
                <a:solidFill>
                  <a:srgbClr val="442280"/>
                </a:solidFill>
                <a:latin typeface="Comic Sans MS" panose="030F0702030302020204" pitchFamily="66" charset="0"/>
              </a:rPr>
              <a:t>“Y oí el número de los sellados: ciento cuarenta y cuatro mil sellados de todas las tribus de los hijos de Israel” </a:t>
            </a:r>
            <a:r>
              <a:rPr lang="es-ES" sz="1600" b="1" dirty="0">
                <a:solidFill>
                  <a:srgbClr val="442280"/>
                </a:solidFill>
                <a:latin typeface="Comic Sans MS" panose="030F0702030302020204" pitchFamily="66" charset="0"/>
              </a:rPr>
              <a:t>(Apocalipsis 7:4)</a:t>
            </a:r>
            <a:endParaRPr lang="es-ES" b="1" dirty="0">
              <a:solidFill>
                <a:srgbClr val="442280"/>
              </a:solidFill>
              <a:latin typeface="Comic Sans MS" panose="030F0702030302020204" pitchFamily="66" charset="0"/>
            </a:endParaRPr>
          </a:p>
        </p:txBody>
      </p:sp>
      <p:sp>
        <p:nvSpPr>
          <p:cNvPr id="4" name="CuadroTexto 3">
            <a:extLst>
              <a:ext uri="{FF2B5EF4-FFF2-40B4-BE49-F238E27FC236}">
                <a16:creationId xmlns:a16="http://schemas.microsoft.com/office/drawing/2014/main" id="{6EABFA6A-2705-4DFF-B740-3D70A4F1BA5C}"/>
              </a:ext>
            </a:extLst>
          </p:cNvPr>
          <p:cNvSpPr txBox="1"/>
          <p:nvPr/>
        </p:nvSpPr>
        <p:spPr>
          <a:xfrm>
            <a:off x="144985" y="1610410"/>
            <a:ext cx="7172082" cy="1015663"/>
          </a:xfrm>
          <a:prstGeom prst="rect">
            <a:avLst/>
          </a:prstGeom>
          <a:noFill/>
        </p:spPr>
        <p:txBody>
          <a:bodyPr wrap="square" rtlCol="0">
            <a:spAutoFit/>
          </a:bodyPr>
          <a:lstStyle/>
          <a:p>
            <a:pPr>
              <a:spcBef>
                <a:spcPts val="600"/>
              </a:spcBef>
            </a:pPr>
            <a:r>
              <a:rPr lang="es-ES" sz="2000" b="1" dirty="0"/>
              <a:t>144.000 es un número simbólico. Si fuese literal, tendrían que ser judíos varones solteros, que jamás hubiesen mentido ni pecado. Según Pablo, eso es imposible (Romanos 3:23).</a:t>
            </a:r>
          </a:p>
        </p:txBody>
      </p:sp>
      <p:pic>
        <p:nvPicPr>
          <p:cNvPr id="6" name="Imagen 5">
            <a:extLst>
              <a:ext uri="{FF2B5EF4-FFF2-40B4-BE49-F238E27FC236}">
                <a16:creationId xmlns:a16="http://schemas.microsoft.com/office/drawing/2014/main" id="{2628EA3E-D099-41F1-A6F9-D73CE89E4EF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6742" y="106003"/>
            <a:ext cx="1835176" cy="1398404"/>
          </a:xfrm>
          <a:prstGeom prst="rect">
            <a:avLst/>
          </a:prstGeom>
          <a:ln>
            <a:noFill/>
          </a:ln>
          <a:effectLst>
            <a:outerShdw blurRad="50800" dist="38100" dir="2700000" algn="tl" rotWithShape="0">
              <a:prstClr val="black">
                <a:alpha val="40000"/>
              </a:prstClr>
            </a:outerShdw>
          </a:effectLst>
          <a:scene3d>
            <a:camera prst="orthographicFront">
              <a:rot lat="0" lon="0" rev="0"/>
            </a:camera>
            <a:lightRig rig="glow" dir="t">
              <a:rot lat="0" lon="0" rev="14100000"/>
            </a:lightRig>
          </a:scene3d>
          <a:sp3d prstMaterial="softEdge">
            <a:bevelT w="127000" prst="artDeco"/>
          </a:sp3d>
        </p:spPr>
      </p:pic>
      <p:pic>
        <p:nvPicPr>
          <p:cNvPr id="8" name="Imagen 7" descr="Imagen que contiene interior&#10;&#10;Descripción generada automáticamente">
            <a:extLst>
              <a:ext uri="{FF2B5EF4-FFF2-40B4-BE49-F238E27FC236}">
                <a16:creationId xmlns:a16="http://schemas.microsoft.com/office/drawing/2014/main" id="{6A654172-625C-497B-8FC5-5836B7C6DA6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527" y="4836912"/>
            <a:ext cx="3127416" cy="1930340"/>
          </a:xfrm>
          <a:prstGeom prst="roundRect">
            <a:avLst>
              <a:gd name="adj" fmla="val 4167"/>
            </a:avLst>
          </a:prstGeom>
          <a:solidFill>
            <a:srgbClr val="FFFFFF"/>
          </a:solidFill>
          <a:ln w="76200" cap="sq">
            <a:solidFill>
              <a:srgbClr val="341B3F"/>
            </a:solidFill>
            <a:miter lim="800000"/>
          </a:ln>
          <a:effectLst/>
          <a:scene3d>
            <a:camera prst="orthographicFront"/>
            <a:lightRig rig="threePt" dir="t">
              <a:rot lat="0" lon="0" rev="2700000"/>
            </a:lightRig>
          </a:scene3d>
          <a:sp3d>
            <a:bevelT h="38100"/>
            <a:contourClr>
              <a:srgbClr val="C0C0C0"/>
            </a:contourClr>
          </a:sp3d>
        </p:spPr>
      </p:pic>
      <p:pic>
        <p:nvPicPr>
          <p:cNvPr id="12" name="Imagen 11" descr="Imagen que contiene pose, persona, foto, grupo&#10;&#10;Descripción generada automáticamente">
            <a:extLst>
              <a:ext uri="{FF2B5EF4-FFF2-40B4-BE49-F238E27FC236}">
                <a16:creationId xmlns:a16="http://schemas.microsoft.com/office/drawing/2014/main" id="{0C557164-4BF7-4708-BB8E-4D7A0710BB7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30199" y="674494"/>
            <a:ext cx="1468816" cy="19590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Imagen 13" descr="Imagen que contiene persona, interior, pared, hombre&#10;&#10;Descripción generada automáticamente">
            <a:extLst>
              <a:ext uri="{FF2B5EF4-FFF2-40B4-BE49-F238E27FC236}">
                <a16:creationId xmlns:a16="http://schemas.microsoft.com/office/drawing/2014/main" id="{AC2DD7AA-9A88-4679-9645-4C4BC9F81F3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0527" y="2676903"/>
            <a:ext cx="3127416" cy="20257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Imagen 15" descr="Imagen que contiene persona, exterior, hombre, cielo&#10;&#10;Descripción generada automáticamente">
            <a:extLst>
              <a:ext uri="{FF2B5EF4-FFF2-40B4-BE49-F238E27FC236}">
                <a16:creationId xmlns:a16="http://schemas.microsoft.com/office/drawing/2014/main" id="{0C1C7153-B44F-4559-8E6E-57DCDA2B458A}"/>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304300" y="4045111"/>
            <a:ext cx="2759173" cy="2695575"/>
          </a:xfrm>
          <a:prstGeom prst="roundRect">
            <a:avLst>
              <a:gd name="adj" fmla="val 4167"/>
            </a:avLst>
          </a:prstGeom>
          <a:solidFill>
            <a:srgbClr val="FFFFFF"/>
          </a:solidFill>
          <a:ln w="76200" cap="sq">
            <a:solidFill>
              <a:srgbClr val="705244"/>
            </a:solidFill>
            <a:miter lim="800000"/>
          </a:ln>
          <a:effectLst/>
          <a:scene3d>
            <a:camera prst="orthographicFront"/>
            <a:lightRig rig="threePt" dir="t">
              <a:rot lat="0" lon="0" rev="2700000"/>
            </a:lightRig>
          </a:scene3d>
          <a:sp3d>
            <a:bevelT h="38100"/>
            <a:contourClr>
              <a:srgbClr val="C0C0C0"/>
            </a:contourClr>
          </a:sp3d>
        </p:spPr>
      </p:pic>
      <p:sp>
        <p:nvSpPr>
          <p:cNvPr id="5" name="Rectángulo 4">
            <a:extLst>
              <a:ext uri="{FF2B5EF4-FFF2-40B4-BE49-F238E27FC236}">
                <a16:creationId xmlns:a16="http://schemas.microsoft.com/office/drawing/2014/main" id="{C35A32D1-0976-45A2-9435-DB408DD7C3C0}"/>
              </a:ext>
            </a:extLst>
          </p:cNvPr>
          <p:cNvSpPr/>
          <p:nvPr/>
        </p:nvSpPr>
        <p:spPr>
          <a:xfrm>
            <a:off x="3241342" y="3949512"/>
            <a:ext cx="3062958" cy="1938992"/>
          </a:xfrm>
          <a:prstGeom prst="rect">
            <a:avLst/>
          </a:prstGeom>
        </p:spPr>
        <p:txBody>
          <a:bodyPr wrap="square">
            <a:spAutoFit/>
          </a:bodyPr>
          <a:lstStyle/>
          <a:p>
            <a:pPr>
              <a:spcBef>
                <a:spcPts val="600"/>
              </a:spcBef>
            </a:pPr>
            <a:r>
              <a:rPr lang="es-ES" sz="2000" b="1" dirty="0"/>
              <a:t>La tribu de Dan no es tenida en cuenta a causa de su idolatría (Jue. 18). Efraín es sustituido por su padre, José, tal vez por la misma causa (Oseas 4:17).</a:t>
            </a:r>
          </a:p>
        </p:txBody>
      </p:sp>
      <p:sp>
        <p:nvSpPr>
          <p:cNvPr id="7" name="Rectángulo 6">
            <a:extLst>
              <a:ext uri="{FF2B5EF4-FFF2-40B4-BE49-F238E27FC236}">
                <a16:creationId xmlns:a16="http://schemas.microsoft.com/office/drawing/2014/main" id="{45BD9DD5-A4BA-4035-A914-DE4A9752219B}"/>
              </a:ext>
            </a:extLst>
          </p:cNvPr>
          <p:cNvSpPr/>
          <p:nvPr/>
        </p:nvSpPr>
        <p:spPr>
          <a:xfrm>
            <a:off x="3241342" y="5888504"/>
            <a:ext cx="3062958" cy="1015663"/>
          </a:xfrm>
          <a:prstGeom prst="rect">
            <a:avLst/>
          </a:prstGeom>
        </p:spPr>
        <p:txBody>
          <a:bodyPr wrap="square">
            <a:spAutoFit/>
          </a:bodyPr>
          <a:lstStyle/>
          <a:p>
            <a:pPr>
              <a:spcBef>
                <a:spcPts val="600"/>
              </a:spcBef>
            </a:pPr>
            <a:r>
              <a:rPr lang="es-ES" sz="2000" b="1" dirty="0"/>
              <a:t>A quién y cómo adoramos es decisivo a la hora de ser sellados.</a:t>
            </a:r>
          </a:p>
        </p:txBody>
      </p:sp>
      <p:sp>
        <p:nvSpPr>
          <p:cNvPr id="9" name="Rectángulo 8">
            <a:extLst>
              <a:ext uri="{FF2B5EF4-FFF2-40B4-BE49-F238E27FC236}">
                <a16:creationId xmlns:a16="http://schemas.microsoft.com/office/drawing/2014/main" id="{723B46D8-DDC9-41BB-8D3B-C57ADA86B16C}"/>
              </a:ext>
            </a:extLst>
          </p:cNvPr>
          <p:cNvSpPr/>
          <p:nvPr/>
        </p:nvSpPr>
        <p:spPr>
          <a:xfrm>
            <a:off x="3241342" y="2626073"/>
            <a:ext cx="5627043" cy="1323439"/>
          </a:xfrm>
          <a:prstGeom prst="rect">
            <a:avLst/>
          </a:prstGeom>
        </p:spPr>
        <p:txBody>
          <a:bodyPr wrap="square">
            <a:spAutoFit/>
          </a:bodyPr>
          <a:lstStyle/>
          <a:p>
            <a:pPr>
              <a:spcBef>
                <a:spcPts val="600"/>
              </a:spcBef>
            </a:pPr>
            <a:r>
              <a:rPr lang="es-ES" sz="2000" b="1" dirty="0"/>
              <a:t>12x12 representa al pueblo de Dios tanto en el Antiguo como en el Nuevo Testamento. 1.000 es usado en la literatura hebrea como equivalente a muchos (</a:t>
            </a:r>
            <a:r>
              <a:rPr lang="es-ES" sz="2000" b="1" dirty="0" err="1"/>
              <a:t>Dt</a:t>
            </a:r>
            <a:r>
              <a:rPr lang="es-ES" sz="2000" b="1" dirty="0"/>
              <a:t>. 32:30; 1S. 18:7; </a:t>
            </a:r>
            <a:r>
              <a:rPr lang="es-ES" sz="2000" b="1" dirty="0" err="1"/>
              <a:t>Is</a:t>
            </a:r>
            <a:r>
              <a:rPr lang="es-ES" sz="2000" b="1" dirty="0"/>
              <a:t>. 60:22).</a:t>
            </a:r>
          </a:p>
        </p:txBody>
      </p:sp>
    </p:spTree>
    <p:extLst>
      <p:ext uri="{BB962C8B-B14F-4D97-AF65-F5344CB8AC3E}">
        <p14:creationId xmlns:p14="http://schemas.microsoft.com/office/powerpoint/2010/main" val="209124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anim calcmode="lin" valueType="num">
                                      <p:cBhvr>
                                        <p:cTn id="10" dur="500" fill="hold"/>
                                        <p:tgtEl>
                                          <p:spTgt spid="2"/>
                                        </p:tgtEl>
                                        <p:attrNameLst>
                                          <p:attrName>ppt_x</p:attrName>
                                        </p:attrNameLst>
                                      </p:cBhvr>
                                      <p:tavLst>
                                        <p:tav tm="0">
                                          <p:val>
                                            <p:fltVal val="0.5"/>
                                          </p:val>
                                        </p:tav>
                                        <p:tav tm="100000">
                                          <p:val>
                                            <p:strVal val="#ppt_x"/>
                                          </p:val>
                                        </p:tav>
                                      </p:tavLst>
                                    </p:anim>
                                    <p:anim calcmode="lin" valueType="num">
                                      <p:cBhvr>
                                        <p:cTn id="11" dur="500" fill="hold"/>
                                        <p:tgtEl>
                                          <p:spTgt spid="2"/>
                                        </p:tgtEl>
                                        <p:attrNameLst>
                                          <p:attrName>ppt_y</p:attrName>
                                        </p:attrNameLst>
                                      </p:cBhvr>
                                      <p:tavLst>
                                        <p:tav tm="0">
                                          <p:val>
                                            <p:fltVal val="0.5"/>
                                          </p:val>
                                        </p:tav>
                                        <p:tav tm="100000">
                                          <p:val>
                                            <p:strVal val="#ppt_y"/>
                                          </p:val>
                                        </p:tav>
                                      </p:tavLst>
                                    </p:anim>
                                  </p:childTnLst>
                                </p:cTn>
                              </p:par>
                              <p:par>
                                <p:cTn id="12" presetID="53" presetClass="entr" presetSubtype="528"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anim calcmode="lin" valueType="num">
                                      <p:cBhvr>
                                        <p:cTn id="17" dur="500" fill="hold"/>
                                        <p:tgtEl>
                                          <p:spTgt spid="6"/>
                                        </p:tgtEl>
                                        <p:attrNameLst>
                                          <p:attrName>ppt_x</p:attrName>
                                        </p:attrNameLst>
                                      </p:cBhvr>
                                      <p:tavLst>
                                        <p:tav tm="0">
                                          <p:val>
                                            <p:fltVal val="0.5"/>
                                          </p:val>
                                        </p:tav>
                                        <p:tav tm="100000">
                                          <p:val>
                                            <p:strVal val="#ppt_x"/>
                                          </p:val>
                                        </p:tav>
                                      </p:tavLst>
                                    </p:anim>
                                    <p:anim calcmode="lin" valueType="num">
                                      <p:cBhvr>
                                        <p:cTn id="18" dur="500" fill="hold"/>
                                        <p:tgtEl>
                                          <p:spTgt spid="6"/>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anim calcmode="lin" valueType="num">
                                      <p:cBhvr>
                                        <p:cTn id="24" dur="500" fill="hold"/>
                                        <p:tgtEl>
                                          <p:spTgt spid="3"/>
                                        </p:tgtEl>
                                        <p:attrNameLst>
                                          <p:attrName>ppt_x</p:attrName>
                                        </p:attrNameLst>
                                      </p:cBhvr>
                                      <p:tavLst>
                                        <p:tav tm="0">
                                          <p:val>
                                            <p:fltVal val="0.5"/>
                                          </p:val>
                                        </p:tav>
                                        <p:tav tm="100000">
                                          <p:val>
                                            <p:strVal val="#ppt_x"/>
                                          </p:val>
                                        </p:tav>
                                      </p:tavLst>
                                    </p:anim>
                                    <p:anim calcmode="lin" valueType="num">
                                      <p:cBhvr>
                                        <p:cTn id="25" dur="500" fill="hold"/>
                                        <p:tgtEl>
                                          <p:spTgt spid="3"/>
                                        </p:tgtEl>
                                        <p:attrNameLst>
                                          <p:attrName>ppt_y</p:attrName>
                                        </p:attrNameLst>
                                      </p:cBhvr>
                                      <p:tavLst>
                                        <p:tav tm="0">
                                          <p:val>
                                            <p:fltVal val="0.5"/>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left)">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5"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p:cTn id="35" dur="500" decel="50000" fill="hold">
                                          <p:stCondLst>
                                            <p:cond delay="0"/>
                                          </p:stCondLst>
                                        </p:cTn>
                                        <p:tgtEl>
                                          <p:spTgt spid="12"/>
                                        </p:tgtEl>
                                        <p:attrNameLst>
                                          <p:attrName>style.rotation</p:attrName>
                                        </p:attrNameLst>
                                      </p:cBhvr>
                                      <p:tavLst>
                                        <p:tav tm="0">
                                          <p:val>
                                            <p:fltVal val="-90"/>
                                          </p:val>
                                        </p:tav>
                                        <p:tav tm="100000">
                                          <p:val>
                                            <p:fltVal val="0"/>
                                          </p:val>
                                        </p:tav>
                                      </p:tavLst>
                                    </p:anim>
                                    <p:anim calcmode="lin" valueType="num">
                                      <p:cBhvr>
                                        <p:cTn id="36" dur="500" decel="50000" fill="hold">
                                          <p:stCondLst>
                                            <p:cond delay="0"/>
                                          </p:stCondLst>
                                        </p:cTn>
                                        <p:tgtEl>
                                          <p:spTgt spid="12"/>
                                        </p:tgtEl>
                                        <p:attrNameLst>
                                          <p:attrName>ppt_w</p:attrName>
                                        </p:attrNameLst>
                                      </p:cBhvr>
                                      <p:tavLst>
                                        <p:tav tm="0">
                                          <p:val>
                                            <p:strVal val="#ppt_w"/>
                                          </p:val>
                                        </p:tav>
                                        <p:tav tm="100000">
                                          <p:val>
                                            <p:strVal val="#ppt_w*.05"/>
                                          </p:val>
                                        </p:tav>
                                      </p:tavLst>
                                    </p:anim>
                                    <p:anim calcmode="lin" valueType="num">
                                      <p:cBhvr>
                                        <p:cTn id="37" dur="500" accel="50000" fill="hold">
                                          <p:stCondLst>
                                            <p:cond delay="500"/>
                                          </p:stCondLst>
                                        </p:cTn>
                                        <p:tgtEl>
                                          <p:spTgt spid="12"/>
                                        </p:tgtEl>
                                        <p:attrNameLst>
                                          <p:attrName>ppt_w</p:attrName>
                                        </p:attrNameLst>
                                      </p:cBhvr>
                                      <p:tavLst>
                                        <p:tav tm="0">
                                          <p:val>
                                            <p:strVal val="#ppt_w*.05"/>
                                          </p:val>
                                        </p:tav>
                                        <p:tav tm="100000">
                                          <p:val>
                                            <p:strVal val="#ppt_w"/>
                                          </p:val>
                                        </p:tav>
                                      </p:tavLst>
                                    </p:anim>
                                    <p:anim calcmode="lin" valueType="num">
                                      <p:cBhvr>
                                        <p:cTn id="38" dur="1000" fill="hold"/>
                                        <p:tgtEl>
                                          <p:spTgt spid="12"/>
                                        </p:tgtEl>
                                        <p:attrNameLst>
                                          <p:attrName>ppt_h</p:attrName>
                                        </p:attrNameLst>
                                      </p:cBhvr>
                                      <p:tavLst>
                                        <p:tav tm="0">
                                          <p:val>
                                            <p:strVal val="#ppt_h"/>
                                          </p:val>
                                        </p:tav>
                                        <p:tav tm="100000">
                                          <p:val>
                                            <p:strVal val="#ppt_h"/>
                                          </p:val>
                                        </p:tav>
                                      </p:tavLst>
                                    </p:anim>
                                    <p:anim calcmode="lin" valueType="num">
                                      <p:cBhvr>
                                        <p:cTn id="39" dur="500" decel="50000" fill="hold">
                                          <p:stCondLst>
                                            <p:cond delay="0"/>
                                          </p:stCondLst>
                                        </p:cTn>
                                        <p:tgtEl>
                                          <p:spTgt spid="12"/>
                                        </p:tgtEl>
                                        <p:attrNameLst>
                                          <p:attrName>ppt_x</p:attrName>
                                        </p:attrNameLst>
                                      </p:cBhvr>
                                      <p:tavLst>
                                        <p:tav tm="0">
                                          <p:val>
                                            <p:strVal val="#ppt_x+.4"/>
                                          </p:val>
                                        </p:tav>
                                        <p:tav tm="100000">
                                          <p:val>
                                            <p:strVal val="#ppt_x"/>
                                          </p:val>
                                        </p:tav>
                                      </p:tavLst>
                                    </p:anim>
                                    <p:anim calcmode="lin" valueType="num">
                                      <p:cBhvr>
                                        <p:cTn id="40" dur="500" decel="50000" fill="hold">
                                          <p:stCondLst>
                                            <p:cond delay="0"/>
                                          </p:stCondLst>
                                        </p:cTn>
                                        <p:tgtEl>
                                          <p:spTgt spid="12"/>
                                        </p:tgtEl>
                                        <p:attrNameLst>
                                          <p:attrName>ppt_y</p:attrName>
                                        </p:attrNameLst>
                                      </p:cBhvr>
                                      <p:tavLst>
                                        <p:tav tm="0">
                                          <p:val>
                                            <p:strVal val="#ppt_y-.2"/>
                                          </p:val>
                                        </p:tav>
                                        <p:tav tm="100000">
                                          <p:val>
                                            <p:strVal val="#ppt_y+.1"/>
                                          </p:val>
                                        </p:tav>
                                      </p:tavLst>
                                    </p:anim>
                                    <p:anim calcmode="lin" valueType="num">
                                      <p:cBhvr>
                                        <p:cTn id="41" dur="500" accel="50000" fill="hold">
                                          <p:stCondLst>
                                            <p:cond delay="500"/>
                                          </p:stCondLst>
                                        </p:cTn>
                                        <p:tgtEl>
                                          <p:spTgt spid="12"/>
                                        </p:tgtEl>
                                        <p:attrNameLst>
                                          <p:attrName>ppt_y</p:attrName>
                                        </p:attrNameLst>
                                      </p:cBhvr>
                                      <p:tavLst>
                                        <p:tav tm="0">
                                          <p:val>
                                            <p:strVal val="#ppt_y+.1"/>
                                          </p:val>
                                        </p:tav>
                                        <p:tav tm="100000">
                                          <p:val>
                                            <p:strVal val="#ppt_y"/>
                                          </p:val>
                                        </p:tav>
                                      </p:tavLst>
                                    </p:anim>
                                    <p:animEffect transition="in" filter="fade">
                                      <p:cBhvr>
                                        <p:cTn id="42" dur="1000" decel="50000">
                                          <p:stCondLst>
                                            <p:cond delay="0"/>
                                          </p:stCondLst>
                                        </p:cTn>
                                        <p:tgtEl>
                                          <p:spTgt spid="12"/>
                                        </p:tgtEl>
                                      </p:cBhvr>
                                    </p:animEffect>
                                  </p:childTnLst>
                                </p:cTn>
                              </p:par>
                              <p:par>
                                <p:cTn id="43" presetID="25"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p:cTn id="45" dur="500" decel="50000" fill="hold">
                                          <p:stCondLst>
                                            <p:cond delay="0"/>
                                          </p:stCondLst>
                                        </p:cTn>
                                        <p:tgtEl>
                                          <p:spTgt spid="14"/>
                                        </p:tgtEl>
                                        <p:attrNameLst>
                                          <p:attrName>style.rotation</p:attrName>
                                        </p:attrNameLst>
                                      </p:cBhvr>
                                      <p:tavLst>
                                        <p:tav tm="0">
                                          <p:val>
                                            <p:fltVal val="-90"/>
                                          </p:val>
                                        </p:tav>
                                        <p:tav tm="100000">
                                          <p:val>
                                            <p:fltVal val="0"/>
                                          </p:val>
                                        </p:tav>
                                      </p:tavLst>
                                    </p:anim>
                                    <p:anim calcmode="lin" valueType="num">
                                      <p:cBhvr>
                                        <p:cTn id="46" dur="500" decel="50000" fill="hold">
                                          <p:stCondLst>
                                            <p:cond delay="0"/>
                                          </p:stCondLst>
                                        </p:cTn>
                                        <p:tgtEl>
                                          <p:spTgt spid="14"/>
                                        </p:tgtEl>
                                        <p:attrNameLst>
                                          <p:attrName>ppt_w</p:attrName>
                                        </p:attrNameLst>
                                      </p:cBhvr>
                                      <p:tavLst>
                                        <p:tav tm="0">
                                          <p:val>
                                            <p:strVal val="#ppt_w"/>
                                          </p:val>
                                        </p:tav>
                                        <p:tav tm="100000">
                                          <p:val>
                                            <p:strVal val="#ppt_w*.05"/>
                                          </p:val>
                                        </p:tav>
                                      </p:tavLst>
                                    </p:anim>
                                    <p:anim calcmode="lin" valueType="num">
                                      <p:cBhvr>
                                        <p:cTn id="47" dur="500" accel="50000" fill="hold">
                                          <p:stCondLst>
                                            <p:cond delay="500"/>
                                          </p:stCondLst>
                                        </p:cTn>
                                        <p:tgtEl>
                                          <p:spTgt spid="14"/>
                                        </p:tgtEl>
                                        <p:attrNameLst>
                                          <p:attrName>ppt_w</p:attrName>
                                        </p:attrNameLst>
                                      </p:cBhvr>
                                      <p:tavLst>
                                        <p:tav tm="0">
                                          <p:val>
                                            <p:strVal val="#ppt_w*.05"/>
                                          </p:val>
                                        </p:tav>
                                        <p:tav tm="100000">
                                          <p:val>
                                            <p:strVal val="#ppt_w"/>
                                          </p:val>
                                        </p:tav>
                                      </p:tavLst>
                                    </p:anim>
                                    <p:anim calcmode="lin" valueType="num">
                                      <p:cBhvr>
                                        <p:cTn id="48" dur="1000" fill="hold"/>
                                        <p:tgtEl>
                                          <p:spTgt spid="14"/>
                                        </p:tgtEl>
                                        <p:attrNameLst>
                                          <p:attrName>ppt_h</p:attrName>
                                        </p:attrNameLst>
                                      </p:cBhvr>
                                      <p:tavLst>
                                        <p:tav tm="0">
                                          <p:val>
                                            <p:strVal val="#ppt_h"/>
                                          </p:val>
                                        </p:tav>
                                        <p:tav tm="100000">
                                          <p:val>
                                            <p:strVal val="#ppt_h"/>
                                          </p:val>
                                        </p:tav>
                                      </p:tavLst>
                                    </p:anim>
                                    <p:anim calcmode="lin" valueType="num">
                                      <p:cBhvr>
                                        <p:cTn id="49" dur="500" decel="50000" fill="hold">
                                          <p:stCondLst>
                                            <p:cond delay="0"/>
                                          </p:stCondLst>
                                        </p:cTn>
                                        <p:tgtEl>
                                          <p:spTgt spid="14"/>
                                        </p:tgtEl>
                                        <p:attrNameLst>
                                          <p:attrName>ppt_x</p:attrName>
                                        </p:attrNameLst>
                                      </p:cBhvr>
                                      <p:tavLst>
                                        <p:tav tm="0">
                                          <p:val>
                                            <p:strVal val="#ppt_x+.4"/>
                                          </p:val>
                                        </p:tav>
                                        <p:tav tm="100000">
                                          <p:val>
                                            <p:strVal val="#ppt_x"/>
                                          </p:val>
                                        </p:tav>
                                      </p:tavLst>
                                    </p:anim>
                                    <p:anim calcmode="lin" valueType="num">
                                      <p:cBhvr>
                                        <p:cTn id="50" dur="500" decel="50000" fill="hold">
                                          <p:stCondLst>
                                            <p:cond delay="0"/>
                                          </p:stCondLst>
                                        </p:cTn>
                                        <p:tgtEl>
                                          <p:spTgt spid="14"/>
                                        </p:tgtEl>
                                        <p:attrNameLst>
                                          <p:attrName>ppt_y</p:attrName>
                                        </p:attrNameLst>
                                      </p:cBhvr>
                                      <p:tavLst>
                                        <p:tav tm="0">
                                          <p:val>
                                            <p:strVal val="#ppt_y-.2"/>
                                          </p:val>
                                        </p:tav>
                                        <p:tav tm="100000">
                                          <p:val>
                                            <p:strVal val="#ppt_y+.1"/>
                                          </p:val>
                                        </p:tav>
                                      </p:tavLst>
                                    </p:anim>
                                    <p:anim calcmode="lin" valueType="num">
                                      <p:cBhvr>
                                        <p:cTn id="51" dur="500" accel="50000" fill="hold">
                                          <p:stCondLst>
                                            <p:cond delay="500"/>
                                          </p:stCondLst>
                                        </p:cTn>
                                        <p:tgtEl>
                                          <p:spTgt spid="14"/>
                                        </p:tgtEl>
                                        <p:attrNameLst>
                                          <p:attrName>ppt_y</p:attrName>
                                        </p:attrNameLst>
                                      </p:cBhvr>
                                      <p:tavLst>
                                        <p:tav tm="0">
                                          <p:val>
                                            <p:strVal val="#ppt_y+.1"/>
                                          </p:val>
                                        </p:tav>
                                        <p:tav tm="100000">
                                          <p:val>
                                            <p:strVal val="#ppt_y"/>
                                          </p:val>
                                        </p:tav>
                                      </p:tavLst>
                                    </p:anim>
                                    <p:animEffect transition="in" filter="fade">
                                      <p:cBhvr>
                                        <p:cTn id="52" dur="1000" decel="50000">
                                          <p:stCondLst>
                                            <p:cond delay="0"/>
                                          </p:stCondLst>
                                        </p:cTn>
                                        <p:tgtEl>
                                          <p:spTgt spid="14"/>
                                        </p:tgtEl>
                                      </p:cBhvr>
                                    </p:animEffect>
                                  </p:childTnLst>
                                </p:cTn>
                              </p:par>
                            </p:childTnLst>
                          </p:cTn>
                        </p:par>
                        <p:par>
                          <p:cTn id="53" fill="hold">
                            <p:stCondLst>
                              <p:cond delay="1000"/>
                            </p:stCondLst>
                            <p:childTnLst>
                              <p:par>
                                <p:cTn id="54" presetID="22" presetClass="entr" presetSubtype="8" fill="hold" grpId="0" nodeType="after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wipe(left)">
                                      <p:cBhvr>
                                        <p:cTn id="56" dur="500"/>
                                        <p:tgtEl>
                                          <p:spTgt spid="9"/>
                                        </p:tgtEl>
                                      </p:cBhvr>
                                    </p:animEffect>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1000"/>
                                        <p:tgtEl>
                                          <p:spTgt spid="5"/>
                                        </p:tgtEl>
                                      </p:cBhvr>
                                    </p:animEffect>
                                    <p:anim calcmode="lin" valueType="num">
                                      <p:cBhvr>
                                        <p:cTn id="62" dur="1000" fill="hold"/>
                                        <p:tgtEl>
                                          <p:spTgt spid="5"/>
                                        </p:tgtEl>
                                        <p:attrNameLst>
                                          <p:attrName>ppt_x</p:attrName>
                                        </p:attrNameLst>
                                      </p:cBhvr>
                                      <p:tavLst>
                                        <p:tav tm="0">
                                          <p:val>
                                            <p:strVal val="#ppt_x"/>
                                          </p:val>
                                        </p:tav>
                                        <p:tav tm="100000">
                                          <p:val>
                                            <p:strVal val="#ppt_x"/>
                                          </p:val>
                                        </p:tav>
                                      </p:tavLst>
                                    </p:anim>
                                    <p:anim calcmode="lin" valueType="num">
                                      <p:cBhvr>
                                        <p:cTn id="63" dur="1000" fill="hold"/>
                                        <p:tgtEl>
                                          <p:spTgt spid="5"/>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fade">
                                      <p:cBhvr>
                                        <p:cTn id="66" dur="1000"/>
                                        <p:tgtEl>
                                          <p:spTgt spid="8"/>
                                        </p:tgtEl>
                                      </p:cBhvr>
                                    </p:animEffect>
                                    <p:anim calcmode="lin" valueType="num">
                                      <p:cBhvr>
                                        <p:cTn id="67" dur="1000" fill="hold"/>
                                        <p:tgtEl>
                                          <p:spTgt spid="8"/>
                                        </p:tgtEl>
                                        <p:attrNameLst>
                                          <p:attrName>ppt_x</p:attrName>
                                        </p:attrNameLst>
                                      </p:cBhvr>
                                      <p:tavLst>
                                        <p:tav tm="0">
                                          <p:val>
                                            <p:strVal val="#ppt_x"/>
                                          </p:val>
                                        </p:tav>
                                        <p:tav tm="100000">
                                          <p:val>
                                            <p:strVal val="#ppt_x"/>
                                          </p:val>
                                        </p:tav>
                                      </p:tavLst>
                                    </p:anim>
                                    <p:anim calcmode="lin" valueType="num">
                                      <p:cBhvr>
                                        <p:cTn id="6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fade">
                                      <p:cBhvr>
                                        <p:cTn id="73" dur="1000"/>
                                        <p:tgtEl>
                                          <p:spTgt spid="7"/>
                                        </p:tgtEl>
                                      </p:cBhvr>
                                    </p:animEffect>
                                    <p:anim calcmode="lin" valueType="num">
                                      <p:cBhvr>
                                        <p:cTn id="74" dur="1000" fill="hold"/>
                                        <p:tgtEl>
                                          <p:spTgt spid="7"/>
                                        </p:tgtEl>
                                        <p:attrNameLst>
                                          <p:attrName>ppt_x</p:attrName>
                                        </p:attrNameLst>
                                      </p:cBhvr>
                                      <p:tavLst>
                                        <p:tav tm="0">
                                          <p:val>
                                            <p:strVal val="#ppt_x"/>
                                          </p:val>
                                        </p:tav>
                                        <p:tav tm="100000">
                                          <p:val>
                                            <p:strVal val="#ppt_x"/>
                                          </p:val>
                                        </p:tav>
                                      </p:tavLst>
                                    </p:anim>
                                    <p:anim calcmode="lin" valueType="num">
                                      <p:cBhvr>
                                        <p:cTn id="75" dur="1000" fill="hold"/>
                                        <p:tgtEl>
                                          <p:spTgt spid="7"/>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16"/>
                                        </p:tgtEl>
                                        <p:attrNameLst>
                                          <p:attrName>style.visibility</p:attrName>
                                        </p:attrNameLst>
                                      </p:cBhvr>
                                      <p:to>
                                        <p:strVal val="visible"/>
                                      </p:to>
                                    </p:set>
                                    <p:animEffect transition="in" filter="fade">
                                      <p:cBhvr>
                                        <p:cTn id="78" dur="1000"/>
                                        <p:tgtEl>
                                          <p:spTgt spid="16"/>
                                        </p:tgtEl>
                                      </p:cBhvr>
                                    </p:animEffect>
                                    <p:anim calcmode="lin" valueType="num">
                                      <p:cBhvr>
                                        <p:cTn id="79" dur="1000" fill="hold"/>
                                        <p:tgtEl>
                                          <p:spTgt spid="16"/>
                                        </p:tgtEl>
                                        <p:attrNameLst>
                                          <p:attrName>ppt_x</p:attrName>
                                        </p:attrNameLst>
                                      </p:cBhvr>
                                      <p:tavLst>
                                        <p:tav tm="0">
                                          <p:val>
                                            <p:strVal val="#ppt_x"/>
                                          </p:val>
                                        </p:tav>
                                        <p:tav tm="100000">
                                          <p:val>
                                            <p:strVal val="#ppt_x"/>
                                          </p:val>
                                        </p:tav>
                                      </p:tavLst>
                                    </p:anim>
                                    <p:anim calcmode="lin" valueType="num">
                                      <p:cBhvr>
                                        <p:cTn id="8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P spid="5" grpId="0"/>
      <p:bldP spid="7"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8C803844-04B7-4708-A58C-C549FC8E6018}"/>
              </a:ext>
            </a:extLst>
          </p:cNvPr>
          <p:cNvSpPr/>
          <p:nvPr/>
        </p:nvSpPr>
        <p:spPr>
          <a:xfrm>
            <a:off x="0" y="-60963"/>
            <a:ext cx="9144000" cy="830997"/>
          </a:xfrm>
          <a:prstGeom prst="rect">
            <a:avLst/>
          </a:prstGeom>
        </p:spPr>
        <p:txBody>
          <a:bodyPr wrap="square">
            <a:spAutoFit/>
          </a:bodyPr>
          <a:lstStyle/>
          <a:p>
            <a:pPr algn="ctr"/>
            <a:r>
              <a:rPr lang="es-ES" sz="4800" b="1" spc="600" dirty="0">
                <a:ln w="13462">
                  <a:solidFill>
                    <a:schemeClr val="bg1"/>
                  </a:solidFill>
                  <a:prstDash val="solid"/>
                </a:ln>
                <a:solidFill>
                  <a:srgbClr val="BA0201"/>
                </a:solidFill>
                <a:effectLst>
                  <a:outerShdw dist="38100" dir="2700000" algn="bl" rotWithShape="0">
                    <a:schemeClr val="accent6">
                      <a:lumMod val="50000"/>
                    </a:schemeClr>
                  </a:outerShdw>
                </a:effectLst>
              </a:rPr>
              <a:t>LA GRAN MULTITUD</a:t>
            </a:r>
          </a:p>
        </p:txBody>
      </p:sp>
      <p:sp>
        <p:nvSpPr>
          <p:cNvPr id="4" name="Rectángulo 3">
            <a:extLst>
              <a:ext uri="{FF2B5EF4-FFF2-40B4-BE49-F238E27FC236}">
                <a16:creationId xmlns:a16="http://schemas.microsoft.com/office/drawing/2014/main" id="{A20D88C6-9E31-4553-AF89-012EAC754F04}"/>
              </a:ext>
            </a:extLst>
          </p:cNvPr>
          <p:cNvSpPr/>
          <p:nvPr/>
        </p:nvSpPr>
        <p:spPr>
          <a:xfrm>
            <a:off x="225332" y="662077"/>
            <a:ext cx="8693336" cy="1200329"/>
          </a:xfrm>
          <a:prstGeom prst="rect">
            <a:avLst/>
          </a:prstGeom>
        </p:spPr>
        <p:txBody>
          <a:bodyPr wrap="square">
            <a:spAutoFit/>
            <a:scene3d>
              <a:camera prst="orthographicFront"/>
              <a:lightRig rig="threePt" dir="t"/>
            </a:scene3d>
            <a:sp3d extrusionH="57150">
              <a:bevelT w="38100" h="38100"/>
            </a:sp3d>
          </a:bodyPr>
          <a:lstStyle/>
          <a:p>
            <a:pPr algn="ctr"/>
            <a:r>
              <a:rPr lang="es-ES" b="1" dirty="0">
                <a:solidFill>
                  <a:srgbClr val="580906"/>
                </a:solidFill>
                <a:latin typeface="Comic Sans MS" panose="030F0702030302020204" pitchFamily="66" charset="0"/>
              </a:rPr>
              <a:t>“Después de esto miré, y he aquí una gran multitud, la cual nadie podía contar, de todas naciones y tribus y pueblos y lenguas, que estaban delante del trono y en la presencia del Cordero, vestidos de ropas blancas, y con palmas en las manos” </a:t>
            </a:r>
            <a:r>
              <a:rPr lang="es-ES" sz="1600" b="1" dirty="0">
                <a:solidFill>
                  <a:srgbClr val="580906"/>
                </a:solidFill>
                <a:latin typeface="Comic Sans MS" panose="030F0702030302020204" pitchFamily="66" charset="0"/>
              </a:rPr>
              <a:t>(Apocalipsis 7:9)</a:t>
            </a:r>
            <a:endParaRPr lang="es-ES" b="1" dirty="0">
              <a:solidFill>
                <a:srgbClr val="580906"/>
              </a:solidFill>
              <a:latin typeface="Comic Sans MS" panose="030F0702030302020204" pitchFamily="66" charset="0"/>
            </a:endParaRPr>
          </a:p>
        </p:txBody>
      </p:sp>
      <p:sp>
        <p:nvSpPr>
          <p:cNvPr id="2" name="CuadroTexto 1">
            <a:extLst>
              <a:ext uri="{FF2B5EF4-FFF2-40B4-BE49-F238E27FC236}">
                <a16:creationId xmlns:a16="http://schemas.microsoft.com/office/drawing/2014/main" id="{85784BE4-4D4F-4F9F-AA6C-1AECB2F639CB}"/>
              </a:ext>
            </a:extLst>
          </p:cNvPr>
          <p:cNvSpPr txBox="1"/>
          <p:nvPr/>
        </p:nvSpPr>
        <p:spPr>
          <a:xfrm>
            <a:off x="225332" y="1827570"/>
            <a:ext cx="4956268" cy="2323713"/>
          </a:xfrm>
          <a:prstGeom prst="rect">
            <a:avLst/>
          </a:prstGeom>
          <a:noFill/>
        </p:spPr>
        <p:txBody>
          <a:bodyPr wrap="square" rtlCol="0">
            <a:spAutoFit/>
          </a:bodyPr>
          <a:lstStyle/>
          <a:p>
            <a:pPr>
              <a:spcBef>
                <a:spcPts val="600"/>
              </a:spcBef>
            </a:pPr>
            <a:r>
              <a:rPr lang="es-ES" sz="2000" b="1" dirty="0"/>
              <a:t>Como en otras ocasiones, Juan oye, y luego ve (Ap. 1:10, 12; 5:5, 6; 9:6, 7). Juan ve a todos los redimidos.</a:t>
            </a:r>
          </a:p>
          <a:p>
            <a:pPr>
              <a:spcBef>
                <a:spcPts val="600"/>
              </a:spcBef>
            </a:pPr>
            <a:r>
              <a:rPr lang="es-ES" sz="2000" b="1" dirty="0"/>
              <a:t>Entre ellos están los últimos sellados, un grupo conocido como “los 144.000”. Todos recibiremos la recompensa al mismo tiempo (Hebreos 11:39-40).</a:t>
            </a:r>
          </a:p>
        </p:txBody>
      </p:sp>
      <p:pic>
        <p:nvPicPr>
          <p:cNvPr id="6" name="Imagen 5">
            <a:extLst>
              <a:ext uri="{FF2B5EF4-FFF2-40B4-BE49-F238E27FC236}">
                <a16:creationId xmlns:a16="http://schemas.microsoft.com/office/drawing/2014/main" id="{184DCD95-2E1E-4320-9AB2-79F3E934E96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05767" y="1871115"/>
            <a:ext cx="3743534" cy="2495689"/>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pic>
        <p:nvPicPr>
          <p:cNvPr id="10" name="Imagen 9">
            <a:extLst>
              <a:ext uri="{FF2B5EF4-FFF2-40B4-BE49-F238E27FC236}">
                <a16:creationId xmlns:a16="http://schemas.microsoft.com/office/drawing/2014/main" id="{A98A5B18-CA8F-43F9-A4B8-7A60F2DF8BA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3146" y="4625981"/>
            <a:ext cx="3101341" cy="2050868"/>
          </a:xfrm>
          <a:prstGeom prst="rect">
            <a:avLst/>
          </a:prstGeom>
          <a:ln>
            <a:noFill/>
          </a:ln>
          <a:effectLst/>
          <a:scene3d>
            <a:camera prst="perspectiveContrastingLeftFacing">
              <a:rot lat="300000" lon="19800000" rev="0"/>
            </a:camera>
            <a:lightRig rig="threePt" dir="t">
              <a:rot lat="0" lon="0" rev="2700000"/>
            </a:lightRig>
          </a:scene3d>
          <a:sp3d>
            <a:bevelT w="63500" h="50800"/>
          </a:sp3d>
        </p:spPr>
      </p:pic>
      <p:sp>
        <p:nvSpPr>
          <p:cNvPr id="5" name="Rectángulo 4">
            <a:extLst>
              <a:ext uri="{FF2B5EF4-FFF2-40B4-BE49-F238E27FC236}">
                <a16:creationId xmlns:a16="http://schemas.microsoft.com/office/drawing/2014/main" id="{5842CDED-C305-4E81-9779-5E65E1C08E3F}"/>
              </a:ext>
            </a:extLst>
          </p:cNvPr>
          <p:cNvSpPr/>
          <p:nvPr/>
        </p:nvSpPr>
        <p:spPr>
          <a:xfrm>
            <a:off x="25030" y="4127497"/>
            <a:ext cx="5304611" cy="400110"/>
          </a:xfrm>
          <a:prstGeom prst="rect">
            <a:avLst/>
          </a:prstGeom>
        </p:spPr>
        <p:txBody>
          <a:bodyPr wrap="square">
            <a:spAutoFit/>
          </a:bodyPr>
          <a:lstStyle/>
          <a:p>
            <a:pPr>
              <a:spcBef>
                <a:spcPts val="600"/>
              </a:spcBef>
            </a:pPr>
            <a:r>
              <a:rPr lang="es-ES" sz="2000" b="1" dirty="0"/>
              <a:t>¿Por qué están ante el trono y junto al Cordero?</a:t>
            </a:r>
          </a:p>
        </p:txBody>
      </p:sp>
      <p:sp>
        <p:nvSpPr>
          <p:cNvPr id="7" name="Rectángulo 6">
            <a:extLst>
              <a:ext uri="{FF2B5EF4-FFF2-40B4-BE49-F238E27FC236}">
                <a16:creationId xmlns:a16="http://schemas.microsoft.com/office/drawing/2014/main" id="{BAE87371-5D3A-4F27-A42F-1B622D92297E}"/>
              </a:ext>
            </a:extLst>
          </p:cNvPr>
          <p:cNvSpPr/>
          <p:nvPr/>
        </p:nvSpPr>
        <p:spPr>
          <a:xfrm>
            <a:off x="3037113" y="4703358"/>
            <a:ext cx="4288974" cy="2015936"/>
          </a:xfrm>
          <a:prstGeom prst="rect">
            <a:avLst/>
          </a:prstGeom>
        </p:spPr>
        <p:txBody>
          <a:bodyPr wrap="square">
            <a:spAutoFit/>
          </a:bodyPr>
          <a:lstStyle/>
          <a:p>
            <a:pPr>
              <a:spcBef>
                <a:spcPts val="600"/>
              </a:spcBef>
            </a:pPr>
            <a:r>
              <a:rPr lang="es-ES" sz="2000" b="1" dirty="0"/>
              <a:t>Porque “han lavado sus ropas, y las han emblanquecido en la sangre del Cordero” (v. 14).</a:t>
            </a:r>
          </a:p>
          <a:p>
            <a:pPr>
              <a:spcBef>
                <a:spcPts val="600"/>
              </a:spcBef>
            </a:pPr>
            <a:r>
              <a:rPr lang="es-ES" sz="2000" b="1" dirty="0"/>
              <a:t>Han peleado la batalla de la fe. Pero su único derecho a estar allí es la justicia de Cristo, recibida por gracia.</a:t>
            </a:r>
          </a:p>
        </p:txBody>
      </p:sp>
      <p:pic>
        <p:nvPicPr>
          <p:cNvPr id="11" name="Imagen 10">
            <a:extLst>
              <a:ext uri="{FF2B5EF4-FFF2-40B4-BE49-F238E27FC236}">
                <a16:creationId xmlns:a16="http://schemas.microsoft.com/office/drawing/2014/main" id="{17107F40-4CB8-4F08-887C-75C94EFDA99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24461" y="4473856"/>
            <a:ext cx="1394207" cy="2355119"/>
          </a:xfrm>
          <a:prstGeom prst="rect">
            <a:avLst/>
          </a:prstGeom>
        </p:spPr>
      </p:pic>
    </p:spTree>
    <p:extLst>
      <p:ext uri="{BB962C8B-B14F-4D97-AF65-F5344CB8AC3E}">
        <p14:creationId xmlns:p14="http://schemas.microsoft.com/office/powerpoint/2010/main" val="1104442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anim calcmode="lin" valueType="num">
                                      <p:cBhvr>
                                        <p:cTn id="10" dur="500" fill="hold"/>
                                        <p:tgtEl>
                                          <p:spTgt spid="3"/>
                                        </p:tgtEl>
                                        <p:attrNameLst>
                                          <p:attrName>ppt_x</p:attrName>
                                        </p:attrNameLst>
                                      </p:cBhvr>
                                      <p:tavLst>
                                        <p:tav tm="0">
                                          <p:val>
                                            <p:fltVal val="0.5"/>
                                          </p:val>
                                        </p:tav>
                                        <p:tav tm="100000">
                                          <p:val>
                                            <p:strVal val="#ppt_x"/>
                                          </p:val>
                                        </p:tav>
                                      </p:tavLst>
                                    </p:anim>
                                    <p:anim calcmode="lin" valueType="num">
                                      <p:cBhvr>
                                        <p:cTn id="11" dur="500" fill="hold"/>
                                        <p:tgtEl>
                                          <p:spTgt spid="3"/>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anim calcmode="lin" valueType="num">
                                      <p:cBhvr>
                                        <p:cTn id="17" dur="500" fill="hold"/>
                                        <p:tgtEl>
                                          <p:spTgt spid="4"/>
                                        </p:tgtEl>
                                        <p:attrNameLst>
                                          <p:attrName>ppt_x</p:attrName>
                                        </p:attrNameLst>
                                      </p:cBhvr>
                                      <p:tavLst>
                                        <p:tav tm="0">
                                          <p:val>
                                            <p:fltVal val="0.5"/>
                                          </p:val>
                                        </p:tav>
                                        <p:tav tm="100000">
                                          <p:val>
                                            <p:strVal val="#ppt_x"/>
                                          </p:val>
                                        </p:tav>
                                      </p:tavLst>
                                    </p:anim>
                                    <p:anim calcmode="lin" valueType="num">
                                      <p:cBhvr>
                                        <p:cTn id="18" dur="500" fill="hold"/>
                                        <p:tgtEl>
                                          <p:spTgt spid="4"/>
                                        </p:tgtEl>
                                        <p:attrNameLst>
                                          <p:attrName>ppt_y</p:attrName>
                                        </p:attrNameLst>
                                      </p:cBhvr>
                                      <p:tavLst>
                                        <p:tav tm="0">
                                          <p:val>
                                            <p:fltVal val="0.5"/>
                                          </p:val>
                                        </p:tav>
                                        <p:tav tm="100000">
                                          <p:val>
                                            <p:strVal val="#ppt_y"/>
                                          </p:val>
                                        </p:tav>
                                      </p:tavLst>
                                    </p:anim>
                                  </p:childTnLst>
                                </p:cTn>
                              </p:par>
                              <p:par>
                                <p:cTn id="19" presetID="53" presetClass="entr" presetSubtype="528"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anim calcmode="lin" valueType="num">
                                      <p:cBhvr>
                                        <p:cTn id="24" dur="500" fill="hold"/>
                                        <p:tgtEl>
                                          <p:spTgt spid="6"/>
                                        </p:tgtEl>
                                        <p:attrNameLst>
                                          <p:attrName>ppt_x</p:attrName>
                                        </p:attrNameLst>
                                      </p:cBhvr>
                                      <p:tavLst>
                                        <p:tav tm="0">
                                          <p:val>
                                            <p:fltVal val="0.5"/>
                                          </p:val>
                                        </p:tav>
                                        <p:tav tm="100000">
                                          <p:val>
                                            <p:strVal val="#ppt_x"/>
                                          </p:val>
                                        </p:tav>
                                      </p:tavLst>
                                    </p:anim>
                                    <p:anim calcmode="lin" valueType="num">
                                      <p:cBhvr>
                                        <p:cTn id="25" dur="500" fill="hold"/>
                                        <p:tgtEl>
                                          <p:spTgt spid="6"/>
                                        </p:tgtEl>
                                        <p:attrNameLst>
                                          <p:attrName>ppt_y</p:attrName>
                                        </p:attrNameLst>
                                      </p:cBhvr>
                                      <p:tavLst>
                                        <p:tav tm="0">
                                          <p:val>
                                            <p:fltVal val="0.5"/>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
                                            <p:txEl>
                                              <p:pRg st="0" end="0"/>
                                            </p:txEl>
                                          </p:spTgt>
                                        </p:tgtEl>
                                        <p:attrNameLst>
                                          <p:attrName>style.visibility</p:attrName>
                                        </p:attrNameLst>
                                      </p:cBhvr>
                                      <p:to>
                                        <p:strVal val="visible"/>
                                      </p:to>
                                    </p:set>
                                    <p:animEffect transition="in" filter="wipe(left)">
                                      <p:cBhvr>
                                        <p:cTn id="30" dur="500"/>
                                        <p:tgtEl>
                                          <p:spTgt spid="2">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3"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1+#ppt_w/2"/>
                                          </p:val>
                                        </p:tav>
                                        <p:tav tm="100000">
                                          <p:val>
                                            <p:strVal val="#ppt_x"/>
                                          </p:val>
                                        </p:tav>
                                      </p:tavLst>
                                    </p:anim>
                                    <p:anim calcmode="lin" valueType="num">
                                      <p:cBhvr additive="base">
                                        <p:cTn id="36" dur="500" fill="hold"/>
                                        <p:tgtEl>
                                          <p:spTgt spid="10"/>
                                        </p:tgtEl>
                                        <p:attrNameLst>
                                          <p:attrName>ppt_y</p:attrName>
                                        </p:attrNameLst>
                                      </p:cBhvr>
                                      <p:tavLst>
                                        <p:tav tm="0">
                                          <p:val>
                                            <p:strVal val="0-#ppt_h/2"/>
                                          </p:val>
                                        </p:tav>
                                        <p:tav tm="100000">
                                          <p:val>
                                            <p:strVal val="#ppt_y"/>
                                          </p:val>
                                        </p:tav>
                                      </p:tavLst>
                                    </p:anim>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2">
                                            <p:txEl>
                                              <p:pRg st="1" end="1"/>
                                            </p:txEl>
                                          </p:spTgt>
                                        </p:tgtEl>
                                        <p:attrNameLst>
                                          <p:attrName>style.visibility</p:attrName>
                                        </p:attrNameLst>
                                      </p:cBhvr>
                                      <p:to>
                                        <p:strVal val="visible"/>
                                      </p:to>
                                    </p:set>
                                    <p:animEffect transition="in" filter="wipe(left)">
                                      <p:cBhvr>
                                        <p:cTn id="40" dur="500"/>
                                        <p:tgtEl>
                                          <p:spTgt spid="2">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5"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p:cTn id="45" dur="500" decel="50000" fill="hold">
                                          <p:stCondLst>
                                            <p:cond delay="0"/>
                                          </p:stCondLst>
                                        </p:cTn>
                                        <p:tgtEl>
                                          <p:spTgt spid="5"/>
                                        </p:tgtEl>
                                        <p:attrNameLst>
                                          <p:attrName>style.rotation</p:attrName>
                                        </p:attrNameLst>
                                      </p:cBhvr>
                                      <p:tavLst>
                                        <p:tav tm="0">
                                          <p:val>
                                            <p:fltVal val="-90"/>
                                          </p:val>
                                        </p:tav>
                                        <p:tav tm="100000">
                                          <p:val>
                                            <p:fltVal val="0"/>
                                          </p:val>
                                        </p:tav>
                                      </p:tavLst>
                                    </p:anim>
                                    <p:anim calcmode="lin" valueType="num">
                                      <p:cBhvr>
                                        <p:cTn id="46" dur="500" decel="50000" fill="hold">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47" dur="500" accel="50000" fill="hold">
                                          <p:stCondLst>
                                            <p:cond delay="500"/>
                                          </p:stCondLst>
                                        </p:cTn>
                                        <p:tgtEl>
                                          <p:spTgt spid="5"/>
                                        </p:tgtEl>
                                        <p:attrNameLst>
                                          <p:attrName>ppt_w</p:attrName>
                                        </p:attrNameLst>
                                      </p:cBhvr>
                                      <p:tavLst>
                                        <p:tav tm="0">
                                          <p:val>
                                            <p:strVal val="#ppt_w*.05"/>
                                          </p:val>
                                        </p:tav>
                                        <p:tav tm="100000">
                                          <p:val>
                                            <p:strVal val="#ppt_w"/>
                                          </p:val>
                                        </p:tav>
                                      </p:tavLst>
                                    </p:anim>
                                    <p:anim calcmode="lin" valueType="num">
                                      <p:cBhvr>
                                        <p:cTn id="48" dur="1000" fill="hold"/>
                                        <p:tgtEl>
                                          <p:spTgt spid="5"/>
                                        </p:tgtEl>
                                        <p:attrNameLst>
                                          <p:attrName>ppt_h</p:attrName>
                                        </p:attrNameLst>
                                      </p:cBhvr>
                                      <p:tavLst>
                                        <p:tav tm="0">
                                          <p:val>
                                            <p:strVal val="#ppt_h"/>
                                          </p:val>
                                        </p:tav>
                                        <p:tav tm="100000">
                                          <p:val>
                                            <p:strVal val="#ppt_h"/>
                                          </p:val>
                                        </p:tav>
                                      </p:tavLst>
                                    </p:anim>
                                    <p:anim calcmode="lin" valueType="num">
                                      <p:cBhvr>
                                        <p:cTn id="49" dur="500" decel="50000" fill="hold">
                                          <p:stCondLst>
                                            <p:cond delay="0"/>
                                          </p:stCondLst>
                                        </p:cTn>
                                        <p:tgtEl>
                                          <p:spTgt spid="5"/>
                                        </p:tgtEl>
                                        <p:attrNameLst>
                                          <p:attrName>ppt_x</p:attrName>
                                        </p:attrNameLst>
                                      </p:cBhvr>
                                      <p:tavLst>
                                        <p:tav tm="0">
                                          <p:val>
                                            <p:strVal val="#ppt_x+.4"/>
                                          </p:val>
                                        </p:tav>
                                        <p:tav tm="100000">
                                          <p:val>
                                            <p:strVal val="#ppt_x"/>
                                          </p:val>
                                        </p:tav>
                                      </p:tavLst>
                                    </p:anim>
                                    <p:anim calcmode="lin" valueType="num">
                                      <p:cBhvr>
                                        <p:cTn id="50" dur="500" decel="50000" fill="hold">
                                          <p:stCondLst>
                                            <p:cond delay="0"/>
                                          </p:stCondLst>
                                        </p:cTn>
                                        <p:tgtEl>
                                          <p:spTgt spid="5"/>
                                        </p:tgtEl>
                                        <p:attrNameLst>
                                          <p:attrName>ppt_y</p:attrName>
                                        </p:attrNameLst>
                                      </p:cBhvr>
                                      <p:tavLst>
                                        <p:tav tm="0">
                                          <p:val>
                                            <p:strVal val="#ppt_y-.2"/>
                                          </p:val>
                                        </p:tav>
                                        <p:tav tm="100000">
                                          <p:val>
                                            <p:strVal val="#ppt_y+.1"/>
                                          </p:val>
                                        </p:tav>
                                      </p:tavLst>
                                    </p:anim>
                                    <p:anim calcmode="lin" valueType="num">
                                      <p:cBhvr>
                                        <p:cTn id="51" dur="500" accel="50000" fill="hold">
                                          <p:stCondLst>
                                            <p:cond delay="500"/>
                                          </p:stCondLst>
                                        </p:cTn>
                                        <p:tgtEl>
                                          <p:spTgt spid="5"/>
                                        </p:tgtEl>
                                        <p:attrNameLst>
                                          <p:attrName>ppt_y</p:attrName>
                                        </p:attrNameLst>
                                      </p:cBhvr>
                                      <p:tavLst>
                                        <p:tav tm="0">
                                          <p:val>
                                            <p:strVal val="#ppt_y+.1"/>
                                          </p:val>
                                        </p:tav>
                                        <p:tav tm="100000">
                                          <p:val>
                                            <p:strVal val="#ppt_y"/>
                                          </p:val>
                                        </p:tav>
                                      </p:tavLst>
                                    </p:anim>
                                    <p:animEffect transition="in" filter="fade">
                                      <p:cBhvr>
                                        <p:cTn id="52" dur="1000" decel="50000">
                                          <p:stCondLst>
                                            <p:cond delay="0"/>
                                          </p:stCondLst>
                                        </p:cTn>
                                        <p:tgtEl>
                                          <p:spTgt spid="5"/>
                                        </p:tgtEl>
                                      </p:cBhvr>
                                    </p:animEffect>
                                  </p:childTnLst>
                                </p:cTn>
                              </p:par>
                            </p:childTnLst>
                          </p:cTn>
                        </p:par>
                      </p:childTnLst>
                    </p:cTn>
                  </p:par>
                  <p:par>
                    <p:cTn id="53" fill="hold">
                      <p:stCondLst>
                        <p:cond delay="indefinite"/>
                      </p:stCondLst>
                      <p:childTnLst>
                        <p:par>
                          <p:cTn id="54" fill="hold">
                            <p:stCondLst>
                              <p:cond delay="0"/>
                            </p:stCondLst>
                            <p:childTnLst>
                              <p:par>
                                <p:cTn id="55" presetID="17" presetClass="entr" presetSubtype="1"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anim calcmode="lin" valueType="num">
                                      <p:cBhvr>
                                        <p:cTn id="57" dur="500" fill="hold"/>
                                        <p:tgtEl>
                                          <p:spTgt spid="11"/>
                                        </p:tgtEl>
                                        <p:attrNameLst>
                                          <p:attrName>ppt_x</p:attrName>
                                        </p:attrNameLst>
                                      </p:cBhvr>
                                      <p:tavLst>
                                        <p:tav tm="0">
                                          <p:val>
                                            <p:strVal val="#ppt_x"/>
                                          </p:val>
                                        </p:tav>
                                        <p:tav tm="100000">
                                          <p:val>
                                            <p:strVal val="#ppt_x"/>
                                          </p:val>
                                        </p:tav>
                                      </p:tavLst>
                                    </p:anim>
                                    <p:anim calcmode="lin" valueType="num">
                                      <p:cBhvr>
                                        <p:cTn id="58" dur="500" fill="hold"/>
                                        <p:tgtEl>
                                          <p:spTgt spid="11"/>
                                        </p:tgtEl>
                                        <p:attrNameLst>
                                          <p:attrName>ppt_y</p:attrName>
                                        </p:attrNameLst>
                                      </p:cBhvr>
                                      <p:tavLst>
                                        <p:tav tm="0">
                                          <p:val>
                                            <p:strVal val="#ppt_y-#ppt_h/2"/>
                                          </p:val>
                                        </p:tav>
                                        <p:tav tm="100000">
                                          <p:val>
                                            <p:strVal val="#ppt_y"/>
                                          </p:val>
                                        </p:tav>
                                      </p:tavLst>
                                    </p:anim>
                                    <p:anim calcmode="lin" valueType="num">
                                      <p:cBhvr>
                                        <p:cTn id="59" dur="500" fill="hold"/>
                                        <p:tgtEl>
                                          <p:spTgt spid="11"/>
                                        </p:tgtEl>
                                        <p:attrNameLst>
                                          <p:attrName>ppt_w</p:attrName>
                                        </p:attrNameLst>
                                      </p:cBhvr>
                                      <p:tavLst>
                                        <p:tav tm="0">
                                          <p:val>
                                            <p:strVal val="#ppt_w"/>
                                          </p:val>
                                        </p:tav>
                                        <p:tav tm="100000">
                                          <p:val>
                                            <p:strVal val="#ppt_w"/>
                                          </p:val>
                                        </p:tav>
                                      </p:tavLst>
                                    </p:anim>
                                    <p:anim calcmode="lin" valueType="num">
                                      <p:cBhvr>
                                        <p:cTn id="60" dur="500" fill="hold"/>
                                        <p:tgtEl>
                                          <p:spTgt spid="11"/>
                                        </p:tgtEl>
                                        <p:attrNameLst>
                                          <p:attrName>ppt_h</p:attrName>
                                        </p:attrNameLst>
                                      </p:cBhvr>
                                      <p:tavLst>
                                        <p:tav tm="0">
                                          <p:val>
                                            <p:fltVal val="0"/>
                                          </p:val>
                                        </p:tav>
                                        <p:tav tm="100000">
                                          <p:val>
                                            <p:strVal val="#ppt_h"/>
                                          </p:val>
                                        </p:tav>
                                      </p:tavLst>
                                    </p:anim>
                                  </p:childTnLst>
                                </p:cTn>
                              </p:par>
                            </p:childTnLst>
                          </p:cTn>
                        </p:par>
                        <p:par>
                          <p:cTn id="61" fill="hold">
                            <p:stCondLst>
                              <p:cond delay="500"/>
                            </p:stCondLst>
                            <p:childTnLst>
                              <p:par>
                                <p:cTn id="62" presetID="22" presetClass="entr" presetSubtype="8" fill="hold" grpId="0" nodeType="afterEffect">
                                  <p:stCondLst>
                                    <p:cond delay="0"/>
                                  </p:stCondLst>
                                  <p:childTnLst>
                                    <p:set>
                                      <p:cBhvr>
                                        <p:cTn id="63" dur="1" fill="hold">
                                          <p:stCondLst>
                                            <p:cond delay="0"/>
                                          </p:stCondLst>
                                        </p:cTn>
                                        <p:tgtEl>
                                          <p:spTgt spid="7">
                                            <p:txEl>
                                              <p:pRg st="0" end="0"/>
                                            </p:txEl>
                                          </p:spTgt>
                                        </p:tgtEl>
                                        <p:attrNameLst>
                                          <p:attrName>style.visibility</p:attrName>
                                        </p:attrNameLst>
                                      </p:cBhvr>
                                      <p:to>
                                        <p:strVal val="visible"/>
                                      </p:to>
                                    </p:set>
                                    <p:animEffect transition="in" filter="wipe(left)">
                                      <p:cBhvr>
                                        <p:cTn id="64" dur="500"/>
                                        <p:tgtEl>
                                          <p:spTgt spid="7">
                                            <p:txEl>
                                              <p:pRg st="0" end="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7">
                                            <p:txEl>
                                              <p:pRg st="1" end="1"/>
                                            </p:txEl>
                                          </p:spTgt>
                                        </p:tgtEl>
                                        <p:attrNameLst>
                                          <p:attrName>style.visibility</p:attrName>
                                        </p:attrNameLst>
                                      </p:cBhvr>
                                      <p:to>
                                        <p:strVal val="visible"/>
                                      </p:to>
                                    </p:set>
                                    <p:animEffect transition="in" filter="wipe(left)">
                                      <p:cBhvr>
                                        <p:cTn id="69"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2" grpId="0" uiExpand="1" build="p"/>
      <p:bldP spid="5" grpId="0"/>
      <p:bldP spid="7"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D10F7501-3120-4133-9D8B-3558F8FE52F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406" y="74972"/>
            <a:ext cx="2721615" cy="2041211"/>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2" name="Rectángulo 1">
            <a:extLst>
              <a:ext uri="{FF2B5EF4-FFF2-40B4-BE49-F238E27FC236}">
                <a16:creationId xmlns:a16="http://schemas.microsoft.com/office/drawing/2014/main" id="{907C9557-E0AE-40E2-A5B8-34AC90239F17}"/>
              </a:ext>
            </a:extLst>
          </p:cNvPr>
          <p:cNvSpPr/>
          <p:nvPr/>
        </p:nvSpPr>
        <p:spPr>
          <a:xfrm>
            <a:off x="2829021" y="-26127"/>
            <a:ext cx="6314978" cy="707886"/>
          </a:xfrm>
          <a:prstGeom prst="rect">
            <a:avLst/>
          </a:prstGeom>
        </p:spPr>
        <p:txBody>
          <a:bodyPr wrap="square">
            <a:spAutoFit/>
          </a:bodyPr>
          <a:lstStyle/>
          <a:p>
            <a:pPr algn="ctr"/>
            <a:r>
              <a:rPr lang="es-ES" sz="4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outerShdw blurRad="63500" sx="102000" sy="102000" algn="ctr" rotWithShape="0">
                    <a:prstClr val="black">
                      <a:alpha val="40000"/>
                    </a:prstClr>
                  </a:outerShdw>
                </a:effectLst>
              </a:rPr>
              <a:t>PRIMICIAS SIN CONTAMINAR</a:t>
            </a:r>
          </a:p>
        </p:txBody>
      </p:sp>
      <p:sp>
        <p:nvSpPr>
          <p:cNvPr id="3" name="Rectángulo 2">
            <a:extLst>
              <a:ext uri="{FF2B5EF4-FFF2-40B4-BE49-F238E27FC236}">
                <a16:creationId xmlns:a16="http://schemas.microsoft.com/office/drawing/2014/main" id="{2BC393C5-2822-4625-AF70-179C0D5B5009}"/>
              </a:ext>
            </a:extLst>
          </p:cNvPr>
          <p:cNvSpPr/>
          <p:nvPr/>
        </p:nvSpPr>
        <p:spPr>
          <a:xfrm>
            <a:off x="3004457" y="627239"/>
            <a:ext cx="6032136" cy="1477328"/>
          </a:xfrm>
          <a:prstGeom prst="rect">
            <a:avLst/>
          </a:prstGeom>
          <a:solidFill>
            <a:srgbClr val="8D53A0"/>
          </a:solidFill>
          <a:ln>
            <a:no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s-ES" b="1" dirty="0">
                <a:solidFill>
                  <a:schemeClr val="accent4">
                    <a:lumMod val="20000"/>
                    <a:lumOff val="80000"/>
                  </a:schemeClr>
                </a:solidFill>
                <a:effectLst>
                  <a:outerShdw blurRad="38100" dist="38100" dir="2700000" algn="tl">
                    <a:srgbClr val="000000">
                      <a:alpha val="43137"/>
                    </a:srgbClr>
                  </a:outerShdw>
                </a:effectLst>
                <a:latin typeface="Comic Sans MS" panose="030F0702030302020204" pitchFamily="66" charset="0"/>
              </a:rPr>
              <a:t>“Estos son los que no se contaminaron con mujeres, pues son vírgenes. Estos son los que siguen al Cordero por dondequiera que va. Estos fueron redimidos de entre los hombres como primicias para Dios y para el Cordero” </a:t>
            </a:r>
            <a:r>
              <a:rPr lang="es-ES" sz="1600" b="1" dirty="0">
                <a:solidFill>
                  <a:schemeClr val="accent4">
                    <a:lumMod val="20000"/>
                    <a:lumOff val="80000"/>
                  </a:schemeClr>
                </a:solidFill>
                <a:effectLst>
                  <a:outerShdw blurRad="38100" dist="38100" dir="2700000" algn="tl">
                    <a:srgbClr val="000000">
                      <a:alpha val="43137"/>
                    </a:srgbClr>
                  </a:outerShdw>
                </a:effectLst>
                <a:latin typeface="Comic Sans MS" panose="030F0702030302020204" pitchFamily="66" charset="0"/>
              </a:rPr>
              <a:t>(Apocalipsis 14:4)</a:t>
            </a:r>
            <a:endParaRPr lang="es-ES" b="1" dirty="0">
              <a:solidFill>
                <a:schemeClr val="accent4">
                  <a:lumMod val="20000"/>
                  <a:lumOff val="80000"/>
                </a:schemeClr>
              </a:solidFill>
              <a:effectLst>
                <a:outerShdw blurRad="38100" dist="38100" dir="2700000" algn="tl">
                  <a:srgbClr val="000000">
                    <a:alpha val="43137"/>
                  </a:srgbClr>
                </a:outerShdw>
              </a:effectLst>
              <a:latin typeface="Comic Sans MS" panose="030F0702030302020204" pitchFamily="66" charset="0"/>
            </a:endParaRPr>
          </a:p>
        </p:txBody>
      </p:sp>
      <p:sp>
        <p:nvSpPr>
          <p:cNvPr id="4" name="CuadroTexto 3">
            <a:extLst>
              <a:ext uri="{FF2B5EF4-FFF2-40B4-BE49-F238E27FC236}">
                <a16:creationId xmlns:a16="http://schemas.microsoft.com/office/drawing/2014/main" id="{455F9202-E572-423A-9F10-29962F2CB44A}"/>
              </a:ext>
            </a:extLst>
          </p:cNvPr>
          <p:cNvSpPr txBox="1"/>
          <p:nvPr/>
        </p:nvSpPr>
        <p:spPr>
          <a:xfrm>
            <a:off x="2051251" y="2136388"/>
            <a:ext cx="5030651" cy="2323713"/>
          </a:xfrm>
          <a:prstGeom prst="rect">
            <a:avLst/>
          </a:prstGeom>
          <a:noFill/>
        </p:spPr>
        <p:txBody>
          <a:bodyPr wrap="square" rtlCol="0">
            <a:spAutoFit/>
          </a:bodyPr>
          <a:lstStyle/>
          <a:p>
            <a:pPr>
              <a:spcBef>
                <a:spcPts val="600"/>
              </a:spcBef>
            </a:pPr>
            <a:r>
              <a:rPr lang="es-ES" sz="2000" b="1" dirty="0">
                <a:solidFill>
                  <a:schemeClr val="bg1"/>
                </a:solidFill>
                <a:effectLst>
                  <a:glow rad="127000">
                    <a:srgbClr val="36174D"/>
                  </a:glow>
                </a:effectLst>
              </a:rPr>
              <a:t>De pie, junto al Cordero, están los que no se contaminaron con mujeres. Es decir, con Babilonia y sus hijas (Ap. 17:5).</a:t>
            </a:r>
          </a:p>
          <a:p>
            <a:pPr>
              <a:spcBef>
                <a:spcPts val="600"/>
              </a:spcBef>
            </a:pPr>
            <a:r>
              <a:rPr lang="es-ES" sz="2000" b="1" dirty="0">
                <a:solidFill>
                  <a:schemeClr val="bg1"/>
                </a:solidFill>
                <a:effectLst>
                  <a:glow rad="127000">
                    <a:srgbClr val="36174D"/>
                  </a:glow>
                </a:effectLst>
              </a:rPr>
              <a:t>En los últimos días, este grupo no se contamina con las iglesias apóstatas. Y, si en algún momento estuvieron en Babilonia, han salido de ella (Ap. 18:1-4).</a:t>
            </a:r>
          </a:p>
        </p:txBody>
      </p:sp>
      <p:pic>
        <p:nvPicPr>
          <p:cNvPr id="6" name="Imagen 5" descr="Imagen que contiene interior, texto, mujer&#10;&#10;Descripción generada automáticamente">
            <a:extLst>
              <a:ext uri="{FF2B5EF4-FFF2-40B4-BE49-F238E27FC236}">
                <a16:creationId xmlns:a16="http://schemas.microsoft.com/office/drawing/2014/main" id="{DBE31403-D3AF-4A0F-98FC-8426481CC3A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847" y="2116183"/>
            <a:ext cx="1998997" cy="2665329"/>
          </a:xfrm>
          <a:prstGeom prst="rect">
            <a:avLst/>
          </a:prstGeom>
          <a:ln>
            <a:noFill/>
          </a:ln>
          <a:effectLst>
            <a:softEdge rad="112500"/>
          </a:effectLst>
        </p:spPr>
      </p:pic>
      <p:pic>
        <p:nvPicPr>
          <p:cNvPr id="10" name="Imagen 9" descr="Imagen que contiene persona, reproductor, deporte, bailarín&#10;&#10;Descripción generada automáticamente">
            <a:extLst>
              <a:ext uri="{FF2B5EF4-FFF2-40B4-BE49-F238E27FC236}">
                <a16:creationId xmlns:a16="http://schemas.microsoft.com/office/drawing/2014/main" id="{65926BE9-6E04-4D41-97B3-64DEA6BCEE3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729006" y="5042263"/>
            <a:ext cx="2387966" cy="1783543"/>
          </a:xfrm>
          <a:prstGeom prst="rect">
            <a:avLst/>
          </a:prstGeom>
          <a:ln>
            <a:noFill/>
          </a:ln>
          <a:effectLst>
            <a:softEdge rad="112500"/>
          </a:effectLst>
        </p:spPr>
      </p:pic>
      <p:sp>
        <p:nvSpPr>
          <p:cNvPr id="11" name="Rectángulo 10">
            <a:extLst>
              <a:ext uri="{FF2B5EF4-FFF2-40B4-BE49-F238E27FC236}">
                <a16:creationId xmlns:a16="http://schemas.microsoft.com/office/drawing/2014/main" id="{82C766C4-2518-4BDF-A626-854A446DCA1F}"/>
              </a:ext>
            </a:extLst>
          </p:cNvPr>
          <p:cNvSpPr/>
          <p:nvPr/>
        </p:nvSpPr>
        <p:spPr>
          <a:xfrm>
            <a:off x="1747670" y="5127220"/>
            <a:ext cx="4862140" cy="1708160"/>
          </a:xfrm>
          <a:prstGeom prst="rect">
            <a:avLst/>
          </a:prstGeom>
        </p:spPr>
        <p:txBody>
          <a:bodyPr wrap="square">
            <a:spAutoFit/>
          </a:bodyPr>
          <a:lstStyle/>
          <a:p>
            <a:pPr>
              <a:spcBef>
                <a:spcPts val="600"/>
              </a:spcBef>
            </a:pPr>
            <a:r>
              <a:rPr lang="es-ES" sz="2000" b="1" dirty="0">
                <a:solidFill>
                  <a:schemeClr val="bg1"/>
                </a:solidFill>
                <a:effectLst>
                  <a:glow rad="127000">
                    <a:srgbClr val="36174D"/>
                  </a:glow>
                </a:effectLst>
              </a:rPr>
              <a:t>Son primicias, es decir, los mejores frutos de la cosecha ofrecida a Dios (Números 18:12).</a:t>
            </a:r>
          </a:p>
          <a:p>
            <a:pPr>
              <a:spcBef>
                <a:spcPts val="600"/>
              </a:spcBef>
            </a:pPr>
            <a:r>
              <a:rPr lang="es-ES" sz="2000" b="1" dirty="0">
                <a:solidFill>
                  <a:schemeClr val="bg1"/>
                </a:solidFill>
                <a:effectLst>
                  <a:glow rad="127000">
                    <a:srgbClr val="36174D"/>
                  </a:glow>
                </a:effectLst>
              </a:rPr>
              <a:t>Son un grupo especial porque, en la Segunda Venida, serán transformados sin ver la muerte.</a:t>
            </a:r>
          </a:p>
        </p:txBody>
      </p:sp>
      <p:sp>
        <p:nvSpPr>
          <p:cNvPr id="12" name="Rectángulo 11">
            <a:extLst>
              <a:ext uri="{FF2B5EF4-FFF2-40B4-BE49-F238E27FC236}">
                <a16:creationId xmlns:a16="http://schemas.microsoft.com/office/drawing/2014/main" id="{4D3A8DDA-6C6A-4265-897C-0EBC6C4681A4}"/>
              </a:ext>
            </a:extLst>
          </p:cNvPr>
          <p:cNvSpPr/>
          <p:nvPr/>
        </p:nvSpPr>
        <p:spPr>
          <a:xfrm>
            <a:off x="2051251" y="4415802"/>
            <a:ext cx="7092748" cy="707886"/>
          </a:xfrm>
          <a:prstGeom prst="rect">
            <a:avLst/>
          </a:prstGeom>
        </p:spPr>
        <p:txBody>
          <a:bodyPr wrap="square">
            <a:spAutoFit/>
          </a:bodyPr>
          <a:lstStyle/>
          <a:p>
            <a:pPr>
              <a:spcBef>
                <a:spcPts val="600"/>
              </a:spcBef>
            </a:pPr>
            <a:r>
              <a:rPr lang="es-ES" sz="2000" b="1" dirty="0">
                <a:solidFill>
                  <a:schemeClr val="bg1"/>
                </a:solidFill>
                <a:effectLst>
                  <a:glow rad="127000">
                    <a:srgbClr val="36174D"/>
                  </a:glow>
                </a:effectLst>
              </a:rPr>
              <a:t>Han mantenido hasta el fin su fidelidad a Dios. Son los que “guardan los mandamientos de Dios y la fe de Jesús” (Ap. 14:12).</a:t>
            </a:r>
          </a:p>
        </p:txBody>
      </p:sp>
      <p:pic>
        <p:nvPicPr>
          <p:cNvPr id="1026" name="Picture 2" descr="http://img-fotki.yandex.ru/get/6702/167183485.492/0_c166b_d7d2bf50_orig.jpg">
            <a:extLst>
              <a:ext uri="{FF2B5EF4-FFF2-40B4-BE49-F238E27FC236}">
                <a16:creationId xmlns:a16="http://schemas.microsoft.com/office/drawing/2014/main" id="{E131FF8B-A7DF-4B01-A508-13D0BDD90F92}"/>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107406" y="4833409"/>
            <a:ext cx="1475164" cy="1922513"/>
          </a:xfrm>
          <a:prstGeom prst="rect">
            <a:avLst/>
          </a:prstGeom>
          <a:ln w="38100" cap="sq">
            <a:solidFill>
              <a:srgbClr val="8D53A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4" name="Imagen 13" descr="Imagen que contiene persona, árbol, ropa, exterior&#10;&#10;Descripción generada automáticamente">
            <a:extLst>
              <a:ext uri="{FF2B5EF4-FFF2-40B4-BE49-F238E27FC236}">
                <a16:creationId xmlns:a16="http://schemas.microsoft.com/office/drawing/2014/main" id="{DBA63B77-939C-47DA-A5C7-CAF3798BE4A0}"/>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145003" y="2197925"/>
            <a:ext cx="1891590" cy="2214346"/>
          </a:xfrm>
          <a:prstGeom prst="rect">
            <a:avLst/>
          </a:prstGeom>
          <a:scene3d>
            <a:camera prst="orthographicFront"/>
            <a:lightRig rig="threePt" dir="t"/>
          </a:scene3d>
          <a:sp3d>
            <a:bevelT/>
          </a:sp3d>
        </p:spPr>
      </p:pic>
    </p:spTree>
    <p:extLst>
      <p:ext uri="{BB962C8B-B14F-4D97-AF65-F5344CB8AC3E}">
        <p14:creationId xmlns:p14="http://schemas.microsoft.com/office/powerpoint/2010/main" val="2812776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anim calcmode="lin" valueType="num">
                                      <p:cBhvr>
                                        <p:cTn id="10" dur="500" fill="hold"/>
                                        <p:tgtEl>
                                          <p:spTgt spid="8"/>
                                        </p:tgtEl>
                                        <p:attrNameLst>
                                          <p:attrName>ppt_x</p:attrName>
                                        </p:attrNameLst>
                                      </p:cBhvr>
                                      <p:tavLst>
                                        <p:tav tm="0">
                                          <p:val>
                                            <p:fltVal val="0.5"/>
                                          </p:val>
                                        </p:tav>
                                        <p:tav tm="100000">
                                          <p:val>
                                            <p:strVal val="#ppt_x"/>
                                          </p:val>
                                        </p:tav>
                                      </p:tavLst>
                                    </p:anim>
                                    <p:anim calcmode="lin" valueType="num">
                                      <p:cBhvr>
                                        <p:cTn id="11" dur="500" fill="hold"/>
                                        <p:tgtEl>
                                          <p:spTgt spid="8"/>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anim calcmode="lin" valueType="num">
                                      <p:cBhvr>
                                        <p:cTn id="17" dur="500" fill="hold"/>
                                        <p:tgtEl>
                                          <p:spTgt spid="2"/>
                                        </p:tgtEl>
                                        <p:attrNameLst>
                                          <p:attrName>ppt_x</p:attrName>
                                        </p:attrNameLst>
                                      </p:cBhvr>
                                      <p:tavLst>
                                        <p:tav tm="0">
                                          <p:val>
                                            <p:fltVal val="0.5"/>
                                          </p:val>
                                        </p:tav>
                                        <p:tav tm="100000">
                                          <p:val>
                                            <p:strVal val="#ppt_x"/>
                                          </p:val>
                                        </p:tav>
                                      </p:tavLst>
                                    </p:anim>
                                    <p:anim calcmode="lin" valueType="num">
                                      <p:cBhvr>
                                        <p:cTn id="18" dur="500" fill="hold"/>
                                        <p:tgtEl>
                                          <p:spTgt spid="2"/>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anim calcmode="lin" valueType="num">
                                      <p:cBhvr>
                                        <p:cTn id="24" dur="500" fill="hold"/>
                                        <p:tgtEl>
                                          <p:spTgt spid="3"/>
                                        </p:tgtEl>
                                        <p:attrNameLst>
                                          <p:attrName>ppt_x</p:attrName>
                                        </p:attrNameLst>
                                      </p:cBhvr>
                                      <p:tavLst>
                                        <p:tav tm="0">
                                          <p:val>
                                            <p:fltVal val="0.5"/>
                                          </p:val>
                                        </p:tav>
                                        <p:tav tm="100000">
                                          <p:val>
                                            <p:strVal val="#ppt_x"/>
                                          </p:val>
                                        </p:tav>
                                      </p:tavLst>
                                    </p:anim>
                                    <p:anim calcmode="lin" valueType="num">
                                      <p:cBhvr>
                                        <p:cTn id="25" dur="500" fill="hold"/>
                                        <p:tgtEl>
                                          <p:spTgt spid="3"/>
                                        </p:tgtEl>
                                        <p:attrNameLst>
                                          <p:attrName>ppt_y</p:attrName>
                                        </p:attrNameLst>
                                      </p:cBhvr>
                                      <p:tavLst>
                                        <p:tav tm="0">
                                          <p:val>
                                            <p:fltVal val="0.5"/>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randombar(horizontal)">
                                      <p:cBhvr>
                                        <p:cTn id="30" dur="500"/>
                                        <p:tgtEl>
                                          <p:spTgt spid="6"/>
                                        </p:tgtEl>
                                      </p:cBhvr>
                                    </p:animEffect>
                                  </p:childTnLst>
                                </p:cTn>
                              </p:par>
                            </p:childTnLst>
                          </p:cTn>
                        </p:par>
                        <p:par>
                          <p:cTn id="31" fill="hold">
                            <p:stCondLst>
                              <p:cond delay="500"/>
                            </p:stCondLst>
                            <p:childTnLst>
                              <p:par>
                                <p:cTn id="32" presetID="37" presetClass="entr" presetSubtype="0" fill="hold" grpId="0" nodeType="afterEffect">
                                  <p:stCondLst>
                                    <p:cond delay="0"/>
                                  </p:stCondLst>
                                  <p:childTnLst>
                                    <p:set>
                                      <p:cBhvr>
                                        <p:cTn id="33" dur="1" fill="hold">
                                          <p:stCondLst>
                                            <p:cond delay="0"/>
                                          </p:stCondLst>
                                        </p:cTn>
                                        <p:tgtEl>
                                          <p:spTgt spid="4">
                                            <p:txEl>
                                              <p:pRg st="0" end="0"/>
                                            </p:txEl>
                                          </p:spTgt>
                                        </p:tgtEl>
                                        <p:attrNameLst>
                                          <p:attrName>style.visibility</p:attrName>
                                        </p:attrNameLst>
                                      </p:cBhvr>
                                      <p:to>
                                        <p:strVal val="visible"/>
                                      </p:to>
                                    </p:set>
                                    <p:animEffect transition="in" filter="fade">
                                      <p:cBhvr>
                                        <p:cTn id="34" dur="1000"/>
                                        <p:tgtEl>
                                          <p:spTgt spid="4">
                                            <p:txEl>
                                              <p:pRg st="0" end="0"/>
                                            </p:txEl>
                                          </p:spTgt>
                                        </p:tgtEl>
                                      </p:cBhvr>
                                    </p:animEffect>
                                    <p:anim calcmode="lin" valueType="num">
                                      <p:cBhvr>
                                        <p:cTn id="3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36" dur="900" decel="100000" fill="hold"/>
                                        <p:tgtEl>
                                          <p:spTgt spid="4">
                                            <p:txEl>
                                              <p:pRg st="0" end="0"/>
                                            </p:txEl>
                                          </p:spTgt>
                                        </p:tgtEl>
                                        <p:attrNameLst>
                                          <p:attrName>ppt_y</p:attrName>
                                        </p:attrNameLst>
                                      </p:cBhvr>
                                      <p:tavLst>
                                        <p:tav tm="0">
                                          <p:val>
                                            <p:strVal val="#ppt_y+1"/>
                                          </p:val>
                                        </p:tav>
                                        <p:tav tm="100000">
                                          <p:val>
                                            <p:strVal val="#ppt_y-.03"/>
                                          </p:val>
                                        </p:tav>
                                      </p:tavLst>
                                    </p:anim>
                                    <p:anim calcmode="lin" valueType="num">
                                      <p:cBhvr>
                                        <p:cTn id="37" dur="100" accel="100000" fill="hold">
                                          <p:stCondLst>
                                            <p:cond delay="900"/>
                                          </p:stCondLst>
                                        </p:cTn>
                                        <p:tgtEl>
                                          <p:spTgt spid="4">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37" presetClass="entr" presetSubtype="0" fill="hold" grpId="0" nodeType="clickEffect">
                                  <p:stCondLst>
                                    <p:cond delay="0"/>
                                  </p:stCondLst>
                                  <p:childTnLst>
                                    <p:set>
                                      <p:cBhvr>
                                        <p:cTn id="41" dur="1" fill="hold">
                                          <p:stCondLst>
                                            <p:cond delay="0"/>
                                          </p:stCondLst>
                                        </p:cTn>
                                        <p:tgtEl>
                                          <p:spTgt spid="4">
                                            <p:txEl>
                                              <p:pRg st="1" end="1"/>
                                            </p:txEl>
                                          </p:spTgt>
                                        </p:tgtEl>
                                        <p:attrNameLst>
                                          <p:attrName>style.visibility</p:attrName>
                                        </p:attrNameLst>
                                      </p:cBhvr>
                                      <p:to>
                                        <p:strVal val="visible"/>
                                      </p:to>
                                    </p:set>
                                    <p:animEffect transition="in" filter="fade">
                                      <p:cBhvr>
                                        <p:cTn id="42" dur="1000"/>
                                        <p:tgtEl>
                                          <p:spTgt spid="4">
                                            <p:txEl>
                                              <p:pRg st="1" end="1"/>
                                            </p:txEl>
                                          </p:spTgt>
                                        </p:tgtEl>
                                      </p:cBhvr>
                                    </p:animEffect>
                                    <p:anim calcmode="lin" valueType="num">
                                      <p:cBhvr>
                                        <p:cTn id="4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44" dur="900" decel="100000" fill="hold"/>
                                        <p:tgtEl>
                                          <p:spTgt spid="4">
                                            <p:txEl>
                                              <p:pRg st="1" end="1"/>
                                            </p:txEl>
                                          </p:spTgt>
                                        </p:tgtEl>
                                        <p:attrNameLst>
                                          <p:attrName>ppt_y</p:attrName>
                                        </p:attrNameLst>
                                      </p:cBhvr>
                                      <p:tavLst>
                                        <p:tav tm="0">
                                          <p:val>
                                            <p:strVal val="#ppt_y+1"/>
                                          </p:val>
                                        </p:tav>
                                        <p:tav tm="100000">
                                          <p:val>
                                            <p:strVal val="#ppt_y-.03"/>
                                          </p:val>
                                        </p:tav>
                                      </p:tavLst>
                                    </p:anim>
                                    <p:anim calcmode="lin" valueType="num">
                                      <p:cBhvr>
                                        <p:cTn id="45" dur="100" accel="100000" fill="hold">
                                          <p:stCondLst>
                                            <p:cond delay="900"/>
                                          </p:stCondLst>
                                        </p:cTn>
                                        <p:tgtEl>
                                          <p:spTgt spid="4">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randombar(horizontal)">
                                      <p:cBhvr>
                                        <p:cTn id="50" dur="500"/>
                                        <p:tgtEl>
                                          <p:spTgt spid="14"/>
                                        </p:tgtEl>
                                      </p:cBhvr>
                                    </p:animEffect>
                                  </p:childTnLst>
                                </p:cTn>
                              </p:par>
                            </p:childTnLst>
                          </p:cTn>
                        </p:par>
                        <p:par>
                          <p:cTn id="51" fill="hold">
                            <p:stCondLst>
                              <p:cond delay="500"/>
                            </p:stCondLst>
                            <p:childTnLst>
                              <p:par>
                                <p:cTn id="52" presetID="22" presetClass="entr" presetSubtype="8" fill="hold" grpId="0" nodeType="after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wipe(left)">
                                      <p:cBhvr>
                                        <p:cTn id="54" dur="500"/>
                                        <p:tgtEl>
                                          <p:spTgt spid="12"/>
                                        </p:tgtEl>
                                      </p:cBhvr>
                                    </p:animEffect>
                                  </p:childTnLst>
                                </p:cTn>
                              </p:par>
                            </p:childTnLst>
                          </p:cTn>
                        </p:par>
                      </p:childTnLst>
                    </p:cTn>
                  </p:par>
                  <p:par>
                    <p:cTn id="55" fill="hold">
                      <p:stCondLst>
                        <p:cond delay="indefinite"/>
                      </p:stCondLst>
                      <p:childTnLst>
                        <p:par>
                          <p:cTn id="56" fill="hold">
                            <p:stCondLst>
                              <p:cond delay="0"/>
                            </p:stCondLst>
                            <p:childTnLst>
                              <p:par>
                                <p:cTn id="57" presetID="25" presetClass="entr" presetSubtype="0" fill="hold" nodeType="clickEffect">
                                  <p:stCondLst>
                                    <p:cond delay="0"/>
                                  </p:stCondLst>
                                  <p:childTnLst>
                                    <p:set>
                                      <p:cBhvr>
                                        <p:cTn id="58" dur="1" fill="hold">
                                          <p:stCondLst>
                                            <p:cond delay="0"/>
                                          </p:stCondLst>
                                        </p:cTn>
                                        <p:tgtEl>
                                          <p:spTgt spid="1026"/>
                                        </p:tgtEl>
                                        <p:attrNameLst>
                                          <p:attrName>style.visibility</p:attrName>
                                        </p:attrNameLst>
                                      </p:cBhvr>
                                      <p:to>
                                        <p:strVal val="visible"/>
                                      </p:to>
                                    </p:set>
                                    <p:anim calcmode="lin" valueType="num">
                                      <p:cBhvr>
                                        <p:cTn id="59" dur="500" decel="50000" fill="hold">
                                          <p:stCondLst>
                                            <p:cond delay="0"/>
                                          </p:stCondLst>
                                        </p:cTn>
                                        <p:tgtEl>
                                          <p:spTgt spid="1026"/>
                                        </p:tgtEl>
                                        <p:attrNameLst>
                                          <p:attrName>style.rotation</p:attrName>
                                        </p:attrNameLst>
                                      </p:cBhvr>
                                      <p:tavLst>
                                        <p:tav tm="0">
                                          <p:val>
                                            <p:fltVal val="-90"/>
                                          </p:val>
                                        </p:tav>
                                        <p:tav tm="100000">
                                          <p:val>
                                            <p:fltVal val="0"/>
                                          </p:val>
                                        </p:tav>
                                      </p:tavLst>
                                    </p:anim>
                                    <p:anim calcmode="lin" valueType="num">
                                      <p:cBhvr>
                                        <p:cTn id="60" dur="500" decel="50000" fill="hold">
                                          <p:stCondLst>
                                            <p:cond delay="0"/>
                                          </p:stCondLst>
                                        </p:cTn>
                                        <p:tgtEl>
                                          <p:spTgt spid="1026"/>
                                        </p:tgtEl>
                                        <p:attrNameLst>
                                          <p:attrName>ppt_w</p:attrName>
                                        </p:attrNameLst>
                                      </p:cBhvr>
                                      <p:tavLst>
                                        <p:tav tm="0">
                                          <p:val>
                                            <p:strVal val="#ppt_w"/>
                                          </p:val>
                                        </p:tav>
                                        <p:tav tm="100000">
                                          <p:val>
                                            <p:strVal val="#ppt_w*.05"/>
                                          </p:val>
                                        </p:tav>
                                      </p:tavLst>
                                    </p:anim>
                                    <p:anim calcmode="lin" valueType="num">
                                      <p:cBhvr>
                                        <p:cTn id="61" dur="500" accel="50000" fill="hold">
                                          <p:stCondLst>
                                            <p:cond delay="500"/>
                                          </p:stCondLst>
                                        </p:cTn>
                                        <p:tgtEl>
                                          <p:spTgt spid="1026"/>
                                        </p:tgtEl>
                                        <p:attrNameLst>
                                          <p:attrName>ppt_w</p:attrName>
                                        </p:attrNameLst>
                                      </p:cBhvr>
                                      <p:tavLst>
                                        <p:tav tm="0">
                                          <p:val>
                                            <p:strVal val="#ppt_w*.05"/>
                                          </p:val>
                                        </p:tav>
                                        <p:tav tm="100000">
                                          <p:val>
                                            <p:strVal val="#ppt_w"/>
                                          </p:val>
                                        </p:tav>
                                      </p:tavLst>
                                    </p:anim>
                                    <p:anim calcmode="lin" valueType="num">
                                      <p:cBhvr>
                                        <p:cTn id="62" dur="1000" fill="hold"/>
                                        <p:tgtEl>
                                          <p:spTgt spid="1026"/>
                                        </p:tgtEl>
                                        <p:attrNameLst>
                                          <p:attrName>ppt_h</p:attrName>
                                        </p:attrNameLst>
                                      </p:cBhvr>
                                      <p:tavLst>
                                        <p:tav tm="0">
                                          <p:val>
                                            <p:strVal val="#ppt_h"/>
                                          </p:val>
                                        </p:tav>
                                        <p:tav tm="100000">
                                          <p:val>
                                            <p:strVal val="#ppt_h"/>
                                          </p:val>
                                        </p:tav>
                                      </p:tavLst>
                                    </p:anim>
                                    <p:anim calcmode="lin" valueType="num">
                                      <p:cBhvr>
                                        <p:cTn id="63" dur="500" decel="50000" fill="hold">
                                          <p:stCondLst>
                                            <p:cond delay="0"/>
                                          </p:stCondLst>
                                        </p:cTn>
                                        <p:tgtEl>
                                          <p:spTgt spid="1026"/>
                                        </p:tgtEl>
                                        <p:attrNameLst>
                                          <p:attrName>ppt_x</p:attrName>
                                        </p:attrNameLst>
                                      </p:cBhvr>
                                      <p:tavLst>
                                        <p:tav tm="0">
                                          <p:val>
                                            <p:strVal val="#ppt_x+.4"/>
                                          </p:val>
                                        </p:tav>
                                        <p:tav tm="100000">
                                          <p:val>
                                            <p:strVal val="#ppt_x"/>
                                          </p:val>
                                        </p:tav>
                                      </p:tavLst>
                                    </p:anim>
                                    <p:anim calcmode="lin" valueType="num">
                                      <p:cBhvr>
                                        <p:cTn id="64" dur="500" decel="50000" fill="hold">
                                          <p:stCondLst>
                                            <p:cond delay="0"/>
                                          </p:stCondLst>
                                        </p:cTn>
                                        <p:tgtEl>
                                          <p:spTgt spid="1026"/>
                                        </p:tgtEl>
                                        <p:attrNameLst>
                                          <p:attrName>ppt_y</p:attrName>
                                        </p:attrNameLst>
                                      </p:cBhvr>
                                      <p:tavLst>
                                        <p:tav tm="0">
                                          <p:val>
                                            <p:strVal val="#ppt_y-.2"/>
                                          </p:val>
                                        </p:tav>
                                        <p:tav tm="100000">
                                          <p:val>
                                            <p:strVal val="#ppt_y+.1"/>
                                          </p:val>
                                        </p:tav>
                                      </p:tavLst>
                                    </p:anim>
                                    <p:anim calcmode="lin" valueType="num">
                                      <p:cBhvr>
                                        <p:cTn id="65" dur="500" accel="50000" fill="hold">
                                          <p:stCondLst>
                                            <p:cond delay="500"/>
                                          </p:stCondLst>
                                        </p:cTn>
                                        <p:tgtEl>
                                          <p:spTgt spid="1026"/>
                                        </p:tgtEl>
                                        <p:attrNameLst>
                                          <p:attrName>ppt_y</p:attrName>
                                        </p:attrNameLst>
                                      </p:cBhvr>
                                      <p:tavLst>
                                        <p:tav tm="0">
                                          <p:val>
                                            <p:strVal val="#ppt_y+.1"/>
                                          </p:val>
                                        </p:tav>
                                        <p:tav tm="100000">
                                          <p:val>
                                            <p:strVal val="#ppt_y"/>
                                          </p:val>
                                        </p:tav>
                                      </p:tavLst>
                                    </p:anim>
                                    <p:animEffect transition="in" filter="fade">
                                      <p:cBhvr>
                                        <p:cTn id="66" dur="1000" decel="50000">
                                          <p:stCondLst>
                                            <p:cond delay="0"/>
                                          </p:stCondLst>
                                        </p:cTn>
                                        <p:tgtEl>
                                          <p:spTgt spid="1026"/>
                                        </p:tgtEl>
                                      </p:cBhvr>
                                    </p:animEffect>
                                  </p:childTnLst>
                                </p:cTn>
                              </p:par>
                            </p:childTnLst>
                          </p:cTn>
                        </p:par>
                        <p:par>
                          <p:cTn id="67" fill="hold">
                            <p:stCondLst>
                              <p:cond delay="1000"/>
                            </p:stCondLst>
                            <p:childTnLst>
                              <p:par>
                                <p:cTn id="68" presetID="22" presetClass="entr" presetSubtype="8" fill="hold" grpId="0" nodeType="afterEffect">
                                  <p:stCondLst>
                                    <p:cond delay="0"/>
                                  </p:stCondLst>
                                  <p:childTnLst>
                                    <p:set>
                                      <p:cBhvr>
                                        <p:cTn id="69" dur="1" fill="hold">
                                          <p:stCondLst>
                                            <p:cond delay="0"/>
                                          </p:stCondLst>
                                        </p:cTn>
                                        <p:tgtEl>
                                          <p:spTgt spid="11">
                                            <p:txEl>
                                              <p:pRg st="0" end="0"/>
                                            </p:txEl>
                                          </p:spTgt>
                                        </p:tgtEl>
                                        <p:attrNameLst>
                                          <p:attrName>style.visibility</p:attrName>
                                        </p:attrNameLst>
                                      </p:cBhvr>
                                      <p:to>
                                        <p:strVal val="visible"/>
                                      </p:to>
                                    </p:set>
                                    <p:animEffect transition="in" filter="wipe(left)">
                                      <p:cBhvr>
                                        <p:cTn id="70" dur="500"/>
                                        <p:tgtEl>
                                          <p:spTgt spid="11">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0"/>
                                        </p:tgtEl>
                                        <p:attrNameLst>
                                          <p:attrName>style.visibility</p:attrName>
                                        </p:attrNameLst>
                                      </p:cBhvr>
                                      <p:to>
                                        <p:strVal val="visible"/>
                                      </p:to>
                                    </p:set>
                                    <p:animEffect transition="in" filter="fade">
                                      <p:cBhvr>
                                        <p:cTn id="75" dur="500"/>
                                        <p:tgtEl>
                                          <p:spTgt spid="10"/>
                                        </p:tgtEl>
                                      </p:cBhvr>
                                    </p:animEffect>
                                  </p:childTnLst>
                                </p:cTn>
                              </p:par>
                            </p:childTnLst>
                          </p:cTn>
                        </p:par>
                        <p:par>
                          <p:cTn id="76" fill="hold">
                            <p:stCondLst>
                              <p:cond delay="500"/>
                            </p:stCondLst>
                            <p:childTnLst>
                              <p:par>
                                <p:cTn id="77" presetID="22" presetClass="entr" presetSubtype="8" fill="hold" grpId="0" nodeType="afterEffect">
                                  <p:stCondLst>
                                    <p:cond delay="0"/>
                                  </p:stCondLst>
                                  <p:childTnLst>
                                    <p:set>
                                      <p:cBhvr>
                                        <p:cTn id="78" dur="1" fill="hold">
                                          <p:stCondLst>
                                            <p:cond delay="0"/>
                                          </p:stCondLst>
                                        </p:cTn>
                                        <p:tgtEl>
                                          <p:spTgt spid="11">
                                            <p:txEl>
                                              <p:pRg st="1" end="1"/>
                                            </p:txEl>
                                          </p:spTgt>
                                        </p:tgtEl>
                                        <p:attrNameLst>
                                          <p:attrName>style.visibility</p:attrName>
                                        </p:attrNameLst>
                                      </p:cBhvr>
                                      <p:to>
                                        <p:strVal val="visible"/>
                                      </p:to>
                                    </p:set>
                                    <p:animEffect transition="in" filter="wipe(left)">
                                      <p:cBhvr>
                                        <p:cTn id="79"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uiExpand="1" build="p"/>
      <p:bldP spid="11" grpId="0" uiExpand="1" build="p"/>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BF8D6EE2-F7E8-4BAD-B656-EAF6AFE328E2}"/>
              </a:ext>
            </a:extLst>
          </p:cNvPr>
          <p:cNvSpPr/>
          <p:nvPr/>
        </p:nvSpPr>
        <p:spPr>
          <a:xfrm>
            <a:off x="1950720" y="60963"/>
            <a:ext cx="6418217" cy="707886"/>
          </a:xfrm>
          <a:prstGeom prst="rect">
            <a:avLst/>
          </a:prstGeom>
        </p:spPr>
        <p:txBody>
          <a:bodyPr wrap="square">
            <a:spAutoFit/>
            <a:scene3d>
              <a:camera prst="orthographicFront"/>
              <a:lightRig rig="flat" dir="t">
                <a:rot lat="0" lon="0" rev="6000000"/>
              </a:lightRig>
            </a:scene3d>
            <a:sp3d extrusionH="57150" prstMaterial="softEdge">
              <a:bevelT w="25400" h="38100"/>
            </a:sp3d>
          </a:bodyPr>
          <a:lstStyle/>
          <a:p>
            <a:pPr algn="ctr"/>
            <a:r>
              <a:rPr lang="es-ES" sz="4000" b="1" dirty="0">
                <a:ln/>
                <a:solidFill>
                  <a:schemeClr val="accent4">
                    <a:lumMod val="60000"/>
                    <a:lumOff val="40000"/>
                  </a:schemeClr>
                </a:solidFill>
              </a:rPr>
              <a:t>SIN MENTIRA Y SIN MANCHA</a:t>
            </a:r>
          </a:p>
        </p:txBody>
      </p:sp>
      <p:sp>
        <p:nvSpPr>
          <p:cNvPr id="3" name="Rectángulo 2">
            <a:extLst>
              <a:ext uri="{FF2B5EF4-FFF2-40B4-BE49-F238E27FC236}">
                <a16:creationId xmlns:a16="http://schemas.microsoft.com/office/drawing/2014/main" id="{5458F59A-E9C2-42A1-8B57-1F07F1A64446}"/>
              </a:ext>
            </a:extLst>
          </p:cNvPr>
          <p:cNvSpPr/>
          <p:nvPr/>
        </p:nvSpPr>
        <p:spPr>
          <a:xfrm>
            <a:off x="1950721" y="801888"/>
            <a:ext cx="6348548" cy="646331"/>
          </a:xfrm>
          <a:prstGeom prst="rect">
            <a:avLst/>
          </a:prstGeom>
        </p:spPr>
        <p:txBody>
          <a:bodyPr wrap="square">
            <a:spAutoFit/>
          </a:bodyPr>
          <a:lstStyle/>
          <a:p>
            <a:pPr algn="ctr"/>
            <a:r>
              <a:rPr lang="es-ES" b="1" dirty="0">
                <a:solidFill>
                  <a:srgbClr val="BAAAB7"/>
                </a:solidFill>
                <a:effectLst>
                  <a:outerShdw blurRad="38100" dist="38100" dir="2700000" algn="tl">
                    <a:srgbClr val="000000">
                      <a:alpha val="43137"/>
                    </a:srgbClr>
                  </a:outerShdw>
                </a:effectLst>
                <a:latin typeface="Comic Sans MS" panose="030F0702030302020204" pitchFamily="66" charset="0"/>
              </a:rPr>
              <a:t>“y en sus bocas no fue hallada mentira, pues son sin mancha delante del trono de Dios” </a:t>
            </a:r>
            <a:r>
              <a:rPr lang="es-ES" sz="1600" b="1" dirty="0">
                <a:solidFill>
                  <a:srgbClr val="BAAAB7"/>
                </a:solidFill>
                <a:effectLst>
                  <a:outerShdw blurRad="38100" dist="38100" dir="2700000" algn="tl">
                    <a:srgbClr val="000000">
                      <a:alpha val="43137"/>
                    </a:srgbClr>
                  </a:outerShdw>
                </a:effectLst>
                <a:latin typeface="Comic Sans MS" panose="030F0702030302020204" pitchFamily="66" charset="0"/>
              </a:rPr>
              <a:t>(Apocalipsis 14:5)</a:t>
            </a:r>
          </a:p>
        </p:txBody>
      </p:sp>
      <p:sp>
        <p:nvSpPr>
          <p:cNvPr id="4" name="CuadroTexto 3">
            <a:extLst>
              <a:ext uri="{FF2B5EF4-FFF2-40B4-BE49-F238E27FC236}">
                <a16:creationId xmlns:a16="http://schemas.microsoft.com/office/drawing/2014/main" id="{392B8862-3EC9-42D8-A9A9-C7D7DE3D871F}"/>
              </a:ext>
            </a:extLst>
          </p:cNvPr>
          <p:cNvSpPr txBox="1"/>
          <p:nvPr/>
        </p:nvSpPr>
        <p:spPr>
          <a:xfrm>
            <a:off x="3008813" y="1829597"/>
            <a:ext cx="5177247" cy="4939814"/>
          </a:xfrm>
          <a:prstGeom prst="rect">
            <a:avLst/>
          </a:prstGeom>
          <a:noFill/>
        </p:spPr>
        <p:txBody>
          <a:bodyPr wrap="square" rtlCol="0">
            <a:spAutoFit/>
          </a:bodyPr>
          <a:lstStyle/>
          <a:p>
            <a:pPr>
              <a:spcBef>
                <a:spcPts val="600"/>
              </a:spcBef>
            </a:pPr>
            <a:r>
              <a:rPr lang="es-ES" sz="2000" b="1" dirty="0">
                <a:solidFill>
                  <a:schemeClr val="bg1"/>
                </a:solidFill>
                <a:effectLst>
                  <a:glow rad="88900">
                    <a:schemeClr val="tx1"/>
                  </a:glow>
                </a:effectLst>
              </a:rPr>
              <a:t>No es que no hayan pecado nunca, sino que toda mancha de pecado ha quedado eliminada porque “han lavado sus ropas… en la sangre del Cordero”.</a:t>
            </a:r>
          </a:p>
          <a:p>
            <a:pPr>
              <a:spcBef>
                <a:spcPts val="600"/>
              </a:spcBef>
            </a:pPr>
            <a:r>
              <a:rPr lang="es-ES" sz="2000" b="1" dirty="0">
                <a:solidFill>
                  <a:schemeClr val="bg1"/>
                </a:solidFill>
                <a:effectLst>
                  <a:glow rad="88900">
                    <a:schemeClr val="tx1"/>
                  </a:glow>
                </a:effectLst>
              </a:rPr>
              <a:t>Son irreprensibles, como Abraham o Job (Génesis 17:1; Job 1:1). Porque en todas las generaciones, Dios ha tenido hombres y mujeres que han formado una iglesia “sin mancha ni arruga ni ninguna otra imperfección, sino santa e intachable” (Efesios 5:27 </a:t>
            </a:r>
            <a:r>
              <a:rPr lang="es-ES" sz="2000" b="1" dirty="0" err="1">
                <a:solidFill>
                  <a:schemeClr val="bg1"/>
                </a:solidFill>
                <a:effectLst>
                  <a:glow rad="88900">
                    <a:schemeClr val="tx1"/>
                  </a:glow>
                </a:effectLst>
              </a:rPr>
              <a:t>NVI</a:t>
            </a:r>
            <a:r>
              <a:rPr lang="es-ES" sz="2000" b="1" dirty="0">
                <a:solidFill>
                  <a:schemeClr val="bg1"/>
                </a:solidFill>
                <a:effectLst>
                  <a:glow rad="88900">
                    <a:schemeClr val="tx1"/>
                  </a:glow>
                </a:effectLst>
              </a:rPr>
              <a:t>).</a:t>
            </a:r>
          </a:p>
          <a:p>
            <a:pPr>
              <a:spcBef>
                <a:spcPts val="600"/>
              </a:spcBef>
            </a:pPr>
            <a:r>
              <a:rPr lang="es-ES" sz="2000" b="1" dirty="0">
                <a:solidFill>
                  <a:schemeClr val="bg1"/>
                </a:solidFill>
                <a:effectLst>
                  <a:glow rad="88900">
                    <a:schemeClr val="tx1"/>
                  </a:glow>
                </a:effectLst>
              </a:rPr>
              <a:t>Aferrados por la fe al perdón ofrecido por gracia, nuestro carácter reflejará el carácter de Cristo (2ª de Corintios 3:18).</a:t>
            </a:r>
          </a:p>
          <a:p>
            <a:pPr>
              <a:spcBef>
                <a:spcPts val="600"/>
              </a:spcBef>
            </a:pPr>
            <a:r>
              <a:rPr lang="es-ES" sz="2000" b="1" dirty="0">
                <a:solidFill>
                  <a:schemeClr val="bg1"/>
                </a:solidFill>
                <a:effectLst>
                  <a:glow rad="88900">
                    <a:schemeClr val="tx1"/>
                  </a:glow>
                </a:effectLst>
              </a:rPr>
              <a:t>Tú también puedes ser parte de este grupo especial y selecto.</a:t>
            </a:r>
          </a:p>
        </p:txBody>
      </p:sp>
      <p:pic>
        <p:nvPicPr>
          <p:cNvPr id="6" name="Imagen 5" descr="Imagen que contiene persona, interior, de pie, hombre&#10;&#10;Descripción generada automáticamente">
            <a:extLst>
              <a:ext uri="{FF2B5EF4-FFF2-40B4-BE49-F238E27FC236}">
                <a16:creationId xmlns:a16="http://schemas.microsoft.com/office/drawing/2014/main" id="{CEF98CE2-3E1F-4147-A499-0C59FBEF122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4894" y="97970"/>
            <a:ext cx="1826479" cy="146957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8" name="Imagen 7" descr="Imagen que contiene persona, personas, hombre&#10;&#10;Descripción generada automáticamente">
            <a:extLst>
              <a:ext uri="{FF2B5EF4-FFF2-40B4-BE49-F238E27FC236}">
                <a16:creationId xmlns:a16="http://schemas.microsoft.com/office/drawing/2014/main" id="{1DC0AE32-A6CE-40A5-B06F-5C2F9EA4A5B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0111" y="4929051"/>
            <a:ext cx="2545285" cy="1848788"/>
          </a:xfrm>
          <a:prstGeom prst="rect">
            <a:avLst/>
          </a:prstGeom>
          <a:scene3d>
            <a:camera prst="orthographicFront"/>
            <a:lightRig rig="threePt" dir="t"/>
          </a:scene3d>
          <a:sp3d>
            <a:bevelT prst="relaxedInset"/>
          </a:sp3d>
        </p:spPr>
      </p:pic>
    </p:spTree>
    <p:extLst>
      <p:ext uri="{BB962C8B-B14F-4D97-AF65-F5344CB8AC3E}">
        <p14:creationId xmlns:p14="http://schemas.microsoft.com/office/powerpoint/2010/main" val="798875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anim calcmode="lin" valueType="num">
                                      <p:cBhvr>
                                        <p:cTn id="10" dur="500" fill="hold"/>
                                        <p:tgtEl>
                                          <p:spTgt spid="6"/>
                                        </p:tgtEl>
                                        <p:attrNameLst>
                                          <p:attrName>ppt_x</p:attrName>
                                        </p:attrNameLst>
                                      </p:cBhvr>
                                      <p:tavLst>
                                        <p:tav tm="0">
                                          <p:val>
                                            <p:fltVal val="0.5"/>
                                          </p:val>
                                        </p:tav>
                                        <p:tav tm="100000">
                                          <p:val>
                                            <p:strVal val="#ppt_x"/>
                                          </p:val>
                                        </p:tav>
                                      </p:tavLst>
                                    </p:anim>
                                    <p:anim calcmode="lin" valueType="num">
                                      <p:cBhvr>
                                        <p:cTn id="11" dur="500" fill="hold"/>
                                        <p:tgtEl>
                                          <p:spTgt spid="6"/>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anim calcmode="lin" valueType="num">
                                      <p:cBhvr>
                                        <p:cTn id="17" dur="500" fill="hold"/>
                                        <p:tgtEl>
                                          <p:spTgt spid="2"/>
                                        </p:tgtEl>
                                        <p:attrNameLst>
                                          <p:attrName>ppt_x</p:attrName>
                                        </p:attrNameLst>
                                      </p:cBhvr>
                                      <p:tavLst>
                                        <p:tav tm="0">
                                          <p:val>
                                            <p:fltVal val="0.5"/>
                                          </p:val>
                                        </p:tav>
                                        <p:tav tm="100000">
                                          <p:val>
                                            <p:strVal val="#ppt_x"/>
                                          </p:val>
                                        </p:tav>
                                      </p:tavLst>
                                    </p:anim>
                                    <p:anim calcmode="lin" valueType="num">
                                      <p:cBhvr>
                                        <p:cTn id="18" dur="500" fill="hold"/>
                                        <p:tgtEl>
                                          <p:spTgt spid="2"/>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anim calcmode="lin" valueType="num">
                                      <p:cBhvr>
                                        <p:cTn id="24" dur="500" fill="hold"/>
                                        <p:tgtEl>
                                          <p:spTgt spid="3"/>
                                        </p:tgtEl>
                                        <p:attrNameLst>
                                          <p:attrName>ppt_x</p:attrName>
                                        </p:attrNameLst>
                                      </p:cBhvr>
                                      <p:tavLst>
                                        <p:tav tm="0">
                                          <p:val>
                                            <p:fltVal val="0.5"/>
                                          </p:val>
                                        </p:tav>
                                        <p:tav tm="100000">
                                          <p:val>
                                            <p:strVal val="#ppt_x"/>
                                          </p:val>
                                        </p:tav>
                                      </p:tavLst>
                                    </p:anim>
                                    <p:anim calcmode="lin" valueType="num">
                                      <p:cBhvr>
                                        <p:cTn id="25" dur="500" fill="hold"/>
                                        <p:tgtEl>
                                          <p:spTgt spid="3"/>
                                        </p:tgtEl>
                                        <p:attrNameLst>
                                          <p:attrName>ppt_y</p:attrName>
                                        </p:attrNameLst>
                                      </p:cBhvr>
                                      <p:tavLst>
                                        <p:tav tm="0">
                                          <p:val>
                                            <p:fltVal val="0.5"/>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7" presetClass="entr" presetSubtype="0" fill="hold" grpId="0" nodeType="clickEffect">
                                  <p:stCondLst>
                                    <p:cond delay="0"/>
                                  </p:stCondLst>
                                  <p:childTnLst>
                                    <p:set>
                                      <p:cBhvr>
                                        <p:cTn id="29" dur="1" fill="hold">
                                          <p:stCondLst>
                                            <p:cond delay="0"/>
                                          </p:stCondLst>
                                        </p:cTn>
                                        <p:tgtEl>
                                          <p:spTgt spid="4">
                                            <p:txEl>
                                              <p:pRg st="0" end="0"/>
                                            </p:txEl>
                                          </p:spTgt>
                                        </p:tgtEl>
                                        <p:attrNameLst>
                                          <p:attrName>style.visibility</p:attrName>
                                        </p:attrNameLst>
                                      </p:cBhvr>
                                      <p:to>
                                        <p:strVal val="visible"/>
                                      </p:to>
                                    </p:set>
                                    <p:animEffect transition="in" filter="fade">
                                      <p:cBhvr>
                                        <p:cTn id="30" dur="1000"/>
                                        <p:tgtEl>
                                          <p:spTgt spid="4">
                                            <p:txEl>
                                              <p:pRg st="0" end="0"/>
                                            </p:txEl>
                                          </p:spTgt>
                                        </p:tgtEl>
                                      </p:cBhvr>
                                    </p:animEffect>
                                    <p:anim calcmode="lin" valueType="num">
                                      <p:cBhvr>
                                        <p:cTn id="31"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32"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7" presetClass="entr" presetSubtype="0" fill="hold" grpId="0" nodeType="click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Effect transition="in" filter="fade">
                                      <p:cBhvr>
                                        <p:cTn id="37" dur="1000"/>
                                        <p:tgtEl>
                                          <p:spTgt spid="4">
                                            <p:txEl>
                                              <p:pRg st="1" end="1"/>
                                            </p:txEl>
                                          </p:spTgt>
                                        </p:tgtEl>
                                      </p:cBhvr>
                                    </p:animEffect>
                                    <p:anim calcmode="lin" valueType="num">
                                      <p:cBhvr>
                                        <p:cTn id="3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39"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5" presetClass="entr" presetSubtype="5" fill="hold"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checkerboard(down)">
                                      <p:cBhvr>
                                        <p:cTn id="44" dur="500"/>
                                        <p:tgtEl>
                                          <p:spTgt spid="8"/>
                                        </p:tgtEl>
                                      </p:cBhvr>
                                    </p:animEffect>
                                  </p:childTnLst>
                                </p:cTn>
                              </p:par>
                            </p:childTnLst>
                          </p:cTn>
                        </p:par>
                        <p:par>
                          <p:cTn id="45" fill="hold">
                            <p:stCondLst>
                              <p:cond delay="500"/>
                            </p:stCondLst>
                            <p:childTnLst>
                              <p:par>
                                <p:cTn id="46" presetID="47" presetClass="entr" presetSubtype="0" fill="hold" grpId="0" nodeType="afterEffect">
                                  <p:stCondLst>
                                    <p:cond delay="0"/>
                                  </p:stCondLst>
                                  <p:childTnLst>
                                    <p:set>
                                      <p:cBhvr>
                                        <p:cTn id="47" dur="1" fill="hold">
                                          <p:stCondLst>
                                            <p:cond delay="0"/>
                                          </p:stCondLst>
                                        </p:cTn>
                                        <p:tgtEl>
                                          <p:spTgt spid="4">
                                            <p:txEl>
                                              <p:pRg st="2" end="2"/>
                                            </p:txEl>
                                          </p:spTgt>
                                        </p:tgtEl>
                                        <p:attrNameLst>
                                          <p:attrName>style.visibility</p:attrName>
                                        </p:attrNameLst>
                                      </p:cBhvr>
                                      <p:to>
                                        <p:strVal val="visible"/>
                                      </p:to>
                                    </p:set>
                                    <p:animEffect transition="in" filter="fade">
                                      <p:cBhvr>
                                        <p:cTn id="48" dur="1000"/>
                                        <p:tgtEl>
                                          <p:spTgt spid="4">
                                            <p:txEl>
                                              <p:pRg st="2" end="2"/>
                                            </p:txEl>
                                          </p:spTgt>
                                        </p:tgtEl>
                                      </p:cBhvr>
                                    </p:animEffect>
                                    <p:anim calcmode="lin" valueType="num">
                                      <p:cBhvr>
                                        <p:cTn id="49"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50"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7" presetClass="entr" presetSubtype="0" fill="hold" grpId="0" nodeType="clickEffect">
                                  <p:stCondLst>
                                    <p:cond delay="0"/>
                                  </p:stCondLst>
                                  <p:childTnLst>
                                    <p:set>
                                      <p:cBhvr>
                                        <p:cTn id="54" dur="1" fill="hold">
                                          <p:stCondLst>
                                            <p:cond delay="0"/>
                                          </p:stCondLst>
                                        </p:cTn>
                                        <p:tgtEl>
                                          <p:spTgt spid="4">
                                            <p:txEl>
                                              <p:pRg st="3" end="3"/>
                                            </p:txEl>
                                          </p:spTgt>
                                        </p:tgtEl>
                                        <p:attrNameLst>
                                          <p:attrName>style.visibility</p:attrName>
                                        </p:attrNameLst>
                                      </p:cBhvr>
                                      <p:to>
                                        <p:strVal val="visible"/>
                                      </p:to>
                                    </p:set>
                                    <p:animEffect transition="in" filter="fade">
                                      <p:cBhvr>
                                        <p:cTn id="55" dur="1000"/>
                                        <p:tgtEl>
                                          <p:spTgt spid="4">
                                            <p:txEl>
                                              <p:pRg st="3" end="3"/>
                                            </p:txEl>
                                          </p:spTgt>
                                        </p:tgtEl>
                                      </p:cBhvr>
                                    </p:animEffect>
                                    <p:anim calcmode="lin" valueType="num">
                                      <p:cBhvr>
                                        <p:cTn id="56"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57"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01088D56-7905-4ADF-858B-A34878FED78B}"/>
              </a:ext>
            </a:extLst>
          </p:cNvPr>
          <p:cNvSpPr/>
          <p:nvPr/>
        </p:nvSpPr>
        <p:spPr>
          <a:xfrm>
            <a:off x="1325553" y="773788"/>
            <a:ext cx="6731727" cy="5016758"/>
          </a:xfrm>
          <a:prstGeom prst="rect">
            <a:avLst/>
          </a:prstGeom>
        </p:spPr>
        <p:txBody>
          <a:bodyPr wrap="square">
            <a:spAutoFit/>
          </a:bodyPr>
          <a:lstStyle/>
          <a:p>
            <a:pPr>
              <a:spcBef>
                <a:spcPts val="600"/>
              </a:spcBef>
            </a:pPr>
            <a:r>
              <a:rPr lang="es-ES" sz="2000" dirty="0">
                <a:latin typeface="Cooper Black" panose="0208090404030B020404" pitchFamily="18" charset="0"/>
              </a:rPr>
              <a:t>“Uno de los rasgos notables en la presentación de los 144.000 es que “en sus bocas no fue hallada mentira”. Apocalipsis 14:5. El Señor ha dicho: “Bienaventurado el hombre... en cuyo espíritu no hay engaño”. Salmos 32:2. Ellos profesan ser hijos de Dios, y son presentados como siguiendo al Cordero por dondequiera que va. Aparecen delante de nosotros como estando en pie sobre el monte </a:t>
            </a:r>
            <a:r>
              <a:rPr lang="es-ES" sz="2000" dirty="0" err="1">
                <a:latin typeface="Cooper Black" panose="0208090404030B020404" pitchFamily="18" charset="0"/>
              </a:rPr>
              <a:t>Sión</a:t>
            </a:r>
            <a:r>
              <a:rPr lang="es-ES" sz="2000" dirty="0">
                <a:latin typeface="Cooper Black" panose="0208090404030B020404" pitchFamily="18" charset="0"/>
              </a:rPr>
              <a:t>, ceñidos para el servicio santo, vestidos de un blanco manto de lino, que es la justicia de los santos. Pero todos los que sigan al Cordero en el cielo lo habrán seguido antes en la tierra, con una obediencia confiada, amante y dispuesta; lo siguieron no en forma displicente y caprichosa, sino con toda confianza, lealmente, como el rebaño sigue al pastor”</a:t>
            </a:r>
          </a:p>
        </p:txBody>
      </p:sp>
      <p:sp>
        <p:nvSpPr>
          <p:cNvPr id="3" name="CuadroTexto 2">
            <a:extLst>
              <a:ext uri="{FF2B5EF4-FFF2-40B4-BE49-F238E27FC236}">
                <a16:creationId xmlns:a16="http://schemas.microsoft.com/office/drawing/2014/main" id="{28E5704C-1458-4A28-8809-97D2042EDFE7}"/>
              </a:ext>
            </a:extLst>
          </p:cNvPr>
          <p:cNvSpPr txBox="1"/>
          <p:nvPr/>
        </p:nvSpPr>
        <p:spPr>
          <a:xfrm>
            <a:off x="3721478" y="5956663"/>
            <a:ext cx="4335802" cy="369332"/>
          </a:xfrm>
          <a:prstGeom prst="rect">
            <a:avLst/>
          </a:prstGeom>
          <a:noFill/>
        </p:spPr>
        <p:txBody>
          <a:bodyPr wrap="none" rtlCol="0">
            <a:spAutoFit/>
          </a:bodyPr>
          <a:lstStyle/>
          <a:p>
            <a:pPr algn="r"/>
            <a:r>
              <a:rPr lang="es-ES" b="1" dirty="0" err="1"/>
              <a:t>E.G.W</a:t>
            </a:r>
            <a:r>
              <a:rPr lang="es-ES" b="1" dirty="0"/>
              <a:t>. (Mensajes selectos, tomo 3, pg. 485)</a:t>
            </a:r>
          </a:p>
        </p:txBody>
      </p:sp>
    </p:spTree>
    <p:extLst>
      <p:ext uri="{BB962C8B-B14F-4D97-AF65-F5344CB8AC3E}">
        <p14:creationId xmlns:p14="http://schemas.microsoft.com/office/powerpoint/2010/main" val="177554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01088D56-7905-4ADF-858B-A34878FED78B}"/>
              </a:ext>
            </a:extLst>
          </p:cNvPr>
          <p:cNvSpPr/>
          <p:nvPr/>
        </p:nvSpPr>
        <p:spPr>
          <a:xfrm>
            <a:off x="1611085" y="1591292"/>
            <a:ext cx="6757853" cy="4093428"/>
          </a:xfrm>
          <a:prstGeom prst="rect">
            <a:avLst/>
          </a:prstGeom>
        </p:spPr>
        <p:txBody>
          <a:bodyPr wrap="square">
            <a:spAutoFit/>
          </a:bodyPr>
          <a:lstStyle/>
          <a:p>
            <a:pPr>
              <a:spcBef>
                <a:spcPts val="600"/>
              </a:spcBef>
            </a:pPr>
            <a:r>
              <a:rPr lang="es-ES" sz="2000" dirty="0">
                <a:latin typeface="Cooper Black" panose="0208090404030B020404" pitchFamily="18" charset="0"/>
              </a:rPr>
              <a:t>“Todos aquellos cuyos nombres se encuentren escritos al fin en el libro de la vida del Cordero, lucharán valientemente en las batallas del Señor. Trabajarán arduamente para discernir y rechazar las tentaciones y toda cosa mala. Sentirán que el ojo de Dios está sobre ellos y que se requiere la más estricta fidelidad. Como fieles centinelas mantendrán las barricadas, para que Satanás no pueda pasar disfrazado de ángel de luz para realizar su obra de muerte entre ellos ... lavarán las vestiduras de su carácter y las emblanquecerán en la sangre del Cordero. Estos cantarán el canto del triunfo en el reino de gloria”</a:t>
            </a:r>
          </a:p>
        </p:txBody>
      </p:sp>
      <p:sp>
        <p:nvSpPr>
          <p:cNvPr id="3" name="CuadroTexto 2">
            <a:extLst>
              <a:ext uri="{FF2B5EF4-FFF2-40B4-BE49-F238E27FC236}">
                <a16:creationId xmlns:a16="http://schemas.microsoft.com/office/drawing/2014/main" id="{28E5704C-1458-4A28-8809-97D2042EDFE7}"/>
              </a:ext>
            </a:extLst>
          </p:cNvPr>
          <p:cNvSpPr txBox="1"/>
          <p:nvPr/>
        </p:nvSpPr>
        <p:spPr>
          <a:xfrm>
            <a:off x="4892126" y="5826034"/>
            <a:ext cx="3966343" cy="369332"/>
          </a:xfrm>
          <a:prstGeom prst="rect">
            <a:avLst/>
          </a:prstGeom>
          <a:noFill/>
        </p:spPr>
        <p:txBody>
          <a:bodyPr wrap="none" rtlCol="0">
            <a:spAutoFit/>
          </a:bodyPr>
          <a:lstStyle/>
          <a:p>
            <a:pPr algn="r"/>
            <a:r>
              <a:rPr lang="es-ES" b="1" dirty="0" err="1">
                <a:solidFill>
                  <a:srgbClr val="DACCFC"/>
                </a:solidFill>
              </a:rPr>
              <a:t>E.G.W</a:t>
            </a:r>
            <a:r>
              <a:rPr lang="es-ES" b="1" dirty="0">
                <a:solidFill>
                  <a:srgbClr val="DACCFC"/>
                </a:solidFill>
              </a:rPr>
              <a:t>. (</a:t>
            </a:r>
            <a:r>
              <a:rPr lang="es-ES" b="1" dirty="0" err="1">
                <a:solidFill>
                  <a:srgbClr val="DACCFC"/>
                </a:solidFill>
              </a:rPr>
              <a:t>My</a:t>
            </a:r>
            <a:r>
              <a:rPr lang="es-ES" b="1" dirty="0">
                <a:solidFill>
                  <a:srgbClr val="DACCFC"/>
                </a:solidFill>
              </a:rPr>
              <a:t> </a:t>
            </a:r>
            <a:r>
              <a:rPr lang="es-ES" b="1" dirty="0" err="1">
                <a:solidFill>
                  <a:srgbClr val="DACCFC"/>
                </a:solidFill>
              </a:rPr>
              <a:t>life</a:t>
            </a:r>
            <a:r>
              <a:rPr lang="es-ES" b="1" dirty="0">
                <a:solidFill>
                  <a:srgbClr val="DACCFC"/>
                </a:solidFill>
              </a:rPr>
              <a:t> </a:t>
            </a:r>
            <a:r>
              <a:rPr lang="es-ES" b="1" dirty="0" err="1">
                <a:solidFill>
                  <a:srgbClr val="DACCFC"/>
                </a:solidFill>
              </a:rPr>
              <a:t>today</a:t>
            </a:r>
            <a:r>
              <a:rPr lang="es-ES" b="1" dirty="0">
                <a:solidFill>
                  <a:srgbClr val="DACCFC"/>
                </a:solidFill>
              </a:rPr>
              <a:t>, 13 de noviembre)</a:t>
            </a:r>
          </a:p>
        </p:txBody>
      </p:sp>
    </p:spTree>
    <p:extLst>
      <p:ext uri="{BB962C8B-B14F-4D97-AF65-F5344CB8AC3E}">
        <p14:creationId xmlns:p14="http://schemas.microsoft.com/office/powerpoint/2010/main" val="897738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387</TotalTime>
  <Words>1198</Words>
  <Application>Microsoft Office PowerPoint</Application>
  <PresentationFormat>Presentación en pantalla (4:3)</PresentationFormat>
  <Paragraphs>46</Paragraphs>
  <Slides>9</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9</vt:i4>
      </vt:variant>
    </vt:vector>
  </HeadingPairs>
  <TitlesOfParts>
    <vt:vector size="15" baseType="lpstr">
      <vt:lpstr>Cooper Black</vt:lpstr>
      <vt:lpstr>Calibri</vt:lpstr>
      <vt:lpstr>Calibri Light</vt:lpstr>
      <vt:lpstr>Comic Sans MS</vt:lpstr>
      <vt:lpstr>Arial</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Sergio Fustero Carreras</dc:creator>
  <cp:lastModifiedBy>Sergio Fustero Carreras</cp:lastModifiedBy>
  <cp:revision>71</cp:revision>
  <dcterms:created xsi:type="dcterms:W3CDTF">2019-01-23T15:43:36Z</dcterms:created>
  <dcterms:modified xsi:type="dcterms:W3CDTF">2019-02-03T21:13:25Z</dcterms:modified>
</cp:coreProperties>
</file>